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4"/>
  </p:notesMasterIdLst>
  <p:handoutMasterIdLst>
    <p:handoutMasterId r:id="rId65"/>
  </p:handoutMasterIdLst>
  <p:sldIdLst>
    <p:sldId id="269" r:id="rId2"/>
    <p:sldId id="298" r:id="rId3"/>
    <p:sldId id="326" r:id="rId4"/>
    <p:sldId id="300" r:id="rId5"/>
    <p:sldId id="332" r:id="rId6"/>
    <p:sldId id="302" r:id="rId7"/>
    <p:sldId id="319" r:id="rId8"/>
    <p:sldId id="361" r:id="rId9"/>
    <p:sldId id="320" r:id="rId10"/>
    <p:sldId id="321" r:id="rId11"/>
    <p:sldId id="322" r:id="rId12"/>
    <p:sldId id="323" r:id="rId13"/>
    <p:sldId id="324" r:id="rId14"/>
    <p:sldId id="325" r:id="rId15"/>
    <p:sldId id="362" r:id="rId16"/>
    <p:sldId id="363" r:id="rId17"/>
    <p:sldId id="382" r:id="rId18"/>
    <p:sldId id="381" r:id="rId19"/>
    <p:sldId id="387" r:id="rId20"/>
    <p:sldId id="390" r:id="rId21"/>
    <p:sldId id="391" r:id="rId22"/>
    <p:sldId id="386" r:id="rId23"/>
    <p:sldId id="373" r:id="rId24"/>
    <p:sldId id="388" r:id="rId25"/>
    <p:sldId id="305" r:id="rId26"/>
    <p:sldId id="371" r:id="rId27"/>
    <p:sldId id="383" r:id="rId28"/>
    <p:sldId id="334" r:id="rId29"/>
    <p:sldId id="304" r:id="rId30"/>
    <p:sldId id="358" r:id="rId31"/>
    <p:sldId id="359" r:id="rId32"/>
    <p:sldId id="369" r:id="rId33"/>
    <p:sldId id="355" r:id="rId34"/>
    <p:sldId id="367" r:id="rId35"/>
    <p:sldId id="377" r:id="rId36"/>
    <p:sldId id="366" r:id="rId37"/>
    <p:sldId id="368" r:id="rId38"/>
    <p:sldId id="378" r:id="rId39"/>
    <p:sldId id="353" r:id="rId40"/>
    <p:sldId id="375" r:id="rId41"/>
    <p:sldId id="376" r:id="rId42"/>
    <p:sldId id="352" r:id="rId43"/>
    <p:sldId id="364" r:id="rId44"/>
    <p:sldId id="354" r:id="rId45"/>
    <p:sldId id="384" r:id="rId46"/>
    <p:sldId id="394" r:id="rId47"/>
    <p:sldId id="397" r:id="rId48"/>
    <p:sldId id="398" r:id="rId49"/>
    <p:sldId id="399" r:id="rId50"/>
    <p:sldId id="400" r:id="rId51"/>
    <p:sldId id="401" r:id="rId52"/>
    <p:sldId id="402" r:id="rId53"/>
    <p:sldId id="395" r:id="rId54"/>
    <p:sldId id="396" r:id="rId55"/>
    <p:sldId id="351" r:id="rId56"/>
    <p:sldId id="336" r:id="rId57"/>
    <p:sldId id="356" r:id="rId58"/>
    <p:sldId id="339" r:id="rId59"/>
    <p:sldId id="393" r:id="rId60"/>
    <p:sldId id="307" r:id="rId61"/>
    <p:sldId id="389" r:id="rId62"/>
    <p:sldId id="271" r:id="rId63"/>
  </p:sldIdLst>
  <p:sldSz cx="9144000" cy="6858000" type="screen4x3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5" autoAdjust="0"/>
    <p:restoredTop sz="88170" autoAdjust="0"/>
  </p:normalViewPr>
  <p:slideViewPr>
    <p:cSldViewPr>
      <p:cViewPr varScale="1">
        <p:scale>
          <a:sx n="75" d="100"/>
          <a:sy n="75" d="100"/>
        </p:scale>
        <p:origin x="137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e-NP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खर्च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प्रतिशत</a:t>
            </a:r>
          </a:p>
        </c:rich>
      </c:tx>
      <c:layout>
        <c:manualLayout>
          <c:xMode val="edge"/>
          <c:yMode val="edge"/>
          <c:x val="0.40785411198600174"/>
          <c:y val="3.3333333333333333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833333333333334"/>
          <c:y val="0.27621682706328377"/>
          <c:w val="0.79166666666666663"/>
          <c:h val="0.6388643919510060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खर्च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6D5-49CD-8B40-84ACE8EF23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6D5-49CD-8B40-84ACE8EF23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6D5-49CD-8B40-84ACE8EF23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6D5-49CD-8B40-84ACE8EF235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6D03-4996-BE2B-D4468ECF8A0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77.77%</a:t>
                    </a:r>
                    <a:endParaRPr lang="en-US"/>
                  </a:p>
                </c:rich>
              </c:tx>
              <c:dLblPos val="outEnd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D5-49CD-8B40-84ACE8EF235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90.48%</a:t>
                    </a:r>
                    <a:endParaRPr lang="en-US"/>
                  </a:p>
                </c:rich>
              </c:tx>
              <c:dLblPos val="outEnd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D5-49CD-8B40-84ACE8EF235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79.34%</a:t>
                    </a:r>
                    <a:endParaRPr lang="en-US" dirty="0"/>
                  </a:p>
                </c:rich>
              </c:tx>
              <c:dLblPos val="outEnd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D5-49CD-8B40-84ACE8EF235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75.44%</a:t>
                    </a:r>
                    <a:endParaRPr lang="en-US"/>
                  </a:p>
                </c:rich>
              </c:tx>
              <c:dLblPos val="outEnd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6D5-49CD-8B40-84ACE8EF235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78.33%</a:t>
                    </a:r>
                    <a:endParaRPr lang="en-US" dirty="0"/>
                  </a:p>
                </c:rich>
              </c:tx>
              <c:dLblPos val="outEnd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D03-4996-BE2B-D4468ECF8A0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Fontasy Himali" panose="04020500000000000000" pitchFamily="8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आर्थिक विकास तर्फ</c:v>
                </c:pt>
                <c:pt idx="1">
                  <c:v>सामाजिक विकास तर्फ</c:v>
                </c:pt>
                <c:pt idx="2">
                  <c:v>पूर्वाधार विकास तर्फ</c:v>
                </c:pt>
                <c:pt idx="3">
                  <c:v>सुशासन संस्थागत विकास तर्फ</c:v>
                </c:pt>
                <c:pt idx="4">
                  <c:v>कार्यालय सञ्चालन तथा प्रशासनिक तर्फ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77.77</c:v>
                </c:pt>
                <c:pt idx="1">
                  <c:v>90.48</c:v>
                </c:pt>
                <c:pt idx="2">
                  <c:v>79.34</c:v>
                </c:pt>
                <c:pt idx="3">
                  <c:v>75.44</c:v>
                </c:pt>
                <c:pt idx="4">
                  <c:v>78.33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D5-49CD-8B40-84ACE8EF235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5.7175634295713033E-2"/>
          <c:y val="0.1110042286380869"/>
          <c:w val="0.86801585739282594"/>
          <c:h val="0.122261009040536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ea typeface="+mn-ea"/>
              <a:cs typeface="Kokila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47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347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53D452E-FBF3-48D9-ADAE-9BDABC972727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4301"/>
            <a:ext cx="2918830" cy="493475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4" y="9374301"/>
            <a:ext cx="2918830" cy="493475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4B65B6D-358C-4995-8D71-B5BE4730D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03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47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47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FABD292-5676-4C1B-A684-C9EF2441996F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4301"/>
            <a:ext cx="2918830" cy="493475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4301"/>
            <a:ext cx="2918830" cy="493475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EA73501-BEEF-4067-9E51-5EE3982928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7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73501-BEEF-4067-9E51-5EE3982928A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46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381000" y="818852"/>
            <a:ext cx="84582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ne-NP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Kalimati" pitchFamily="2"/>
                <a:cs typeface="Kokila" pitchFamily="34" charset="0"/>
              </a:rPr>
              <a:t>उदयपुरगढी गाँउपालिका</a:t>
            </a:r>
          </a:p>
          <a:p>
            <a:pPr algn="ctr">
              <a:defRPr/>
            </a:pPr>
            <a:r>
              <a:rPr lang="ne-NP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Kalimati" pitchFamily="2"/>
                <a:cs typeface="Kokila" pitchFamily="34" charset="0"/>
              </a:rPr>
              <a:t>गाँउ कार्यपालिकाको कार्यालय, 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ea typeface="Kalimati" pitchFamily="2"/>
              <a:cs typeface="Kokila" pitchFamily="34" charset="0"/>
            </a:endParaRPr>
          </a:p>
          <a:p>
            <a:pPr algn="ctr">
              <a:defRPr/>
            </a:pPr>
            <a:r>
              <a:rPr lang="ne-NP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Kalimati" pitchFamily="2"/>
                <a:cs typeface="Kokila" pitchFamily="34" charset="0"/>
              </a:rPr>
              <a:t>उदयपुरगढी, उदयपुर</a:t>
            </a:r>
            <a:r>
              <a:rPr lang="ne-NP" sz="4000" dirty="0" smtClean="0">
                <a:latin typeface="Arial" charset="0"/>
                <a:ea typeface="Kalimati" pitchFamily="2"/>
                <a:cs typeface="Kalimati" pitchFamily="2"/>
              </a:rPr>
              <a:t> </a:t>
            </a:r>
            <a:endParaRPr lang="en-US" sz="3200" dirty="0">
              <a:latin typeface="Arial" charset="0"/>
              <a:ea typeface="Kalimati" pitchFamily="2"/>
              <a:cs typeface="Kalimati" pitchFamily="2"/>
            </a:endParaRP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381000" y="4343400"/>
            <a:ext cx="861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Kalimati" pitchFamily="2"/>
                <a:cs typeface="Kokila" pitchFamily="34" charset="0"/>
              </a:rPr>
              <a:t>मितिः २०८० </a:t>
            </a:r>
            <a:r>
              <a:rPr lang="ne-N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Kalimati" pitchFamily="2"/>
                <a:cs typeface="Kokila" pitchFamily="34" charset="0"/>
              </a:rPr>
              <a:t>पौष </a:t>
            </a:r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Kalimati" pitchFamily="2"/>
                <a:cs typeface="Kokila" pitchFamily="34" charset="0"/>
              </a:rPr>
              <a:t>१</a:t>
            </a:r>
            <a:r>
              <a:rPr lang="ne-N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Kalimati" pitchFamily="2"/>
                <a:cs typeface="Kokila" pitchFamily="34" charset="0"/>
              </a:rPr>
              <a:t>७</a:t>
            </a:r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Kalimati" pitchFamily="2"/>
                <a:cs typeface="Kokila" pitchFamily="34" charset="0"/>
              </a:rPr>
              <a:t> </a:t>
            </a:r>
            <a:r>
              <a:rPr lang="ne-N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Kalimati" pitchFamily="2"/>
                <a:cs typeface="Kokila" pitchFamily="34" charset="0"/>
              </a:rPr>
              <a:t>गते</a:t>
            </a:r>
          </a:p>
          <a:p>
            <a:pPr>
              <a:defRPr/>
            </a:pPr>
            <a:r>
              <a:rPr lang="ne-N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Kalimati" pitchFamily="2"/>
                <a:cs typeface="Kalimati"/>
              </a:rPr>
              <a:t>स्थान</a:t>
            </a:r>
            <a:r>
              <a:rPr lang="ne-N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Kalimati" pitchFamily="2"/>
                <a:cs typeface="Kalimati"/>
              </a:rPr>
              <a:t>: जिल्ला समन्वय </a:t>
            </a:r>
            <a:r>
              <a:rPr lang="ne-NP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Kalimati" pitchFamily="2"/>
                <a:cs typeface="Kalimati"/>
              </a:rPr>
              <a:t>समितिको </a:t>
            </a:r>
            <a:r>
              <a:rPr lang="ne-NP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Kalimati" pitchFamily="2"/>
                <a:cs typeface="Kalimati"/>
              </a:rPr>
              <a:t>सभाहल,गाईघाट, उदयपुर</a:t>
            </a:r>
            <a:endParaRPr lang="ne-N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Kalimati" pitchFamily="2"/>
              <a:cs typeface="Kalimati"/>
            </a:endParaRPr>
          </a:p>
        </p:txBody>
      </p:sp>
      <p:pic>
        <p:nvPicPr>
          <p:cNvPr id="10244" name="Picture 4" descr="C:\Users\DELL\Desktop\nepal-gov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7" y="20161"/>
            <a:ext cx="117951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11788" y="5486400"/>
            <a:ext cx="3732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e-NP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Kalimati" pitchFamily="2"/>
                <a:cs typeface="Kalimati"/>
              </a:rPr>
              <a:t>प्रस्तुतकर्ता</a:t>
            </a:r>
          </a:p>
          <a:p>
            <a:pPr algn="ctr">
              <a:defRPr/>
            </a:pPr>
            <a:r>
              <a:rPr lang="ne-N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Kalimati" pitchFamily="2"/>
                <a:cs typeface="Kalimati"/>
              </a:rPr>
              <a:t>गुणराज श्रेष्ठ</a:t>
            </a:r>
            <a:endParaRPr lang="ne-NP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Kalimati" pitchFamily="2"/>
              <a:cs typeface="Kalimati"/>
            </a:endParaRPr>
          </a:p>
          <a:p>
            <a:pPr algn="ctr">
              <a:defRPr/>
            </a:pPr>
            <a:r>
              <a:rPr lang="ne-NP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Kalimati" pitchFamily="2"/>
                <a:cs typeface="Kalimati"/>
              </a:rPr>
              <a:t>अधिकृत छैठौँ</a:t>
            </a:r>
            <a:endParaRPr lang="ne-NP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Kalimati" pitchFamily="2"/>
              <a:cs typeface="Kalimat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2209800"/>
            <a:ext cx="8153400" cy="1981200"/>
            <a:chOff x="457200" y="2133600"/>
            <a:chExt cx="8153400" cy="1981200"/>
          </a:xfrm>
        </p:grpSpPr>
        <p:sp>
          <p:nvSpPr>
            <p:cNvPr id="5" name="Curved Down Ribbon 4"/>
            <p:cNvSpPr/>
            <p:nvPr/>
          </p:nvSpPr>
          <p:spPr>
            <a:xfrm>
              <a:off x="457200" y="2133600"/>
              <a:ext cx="8153400" cy="1981200"/>
            </a:xfrm>
            <a:prstGeom prst="ellipseRibbon">
              <a:avLst>
                <a:gd name="adj1" fmla="val 49444"/>
                <a:gd name="adj2" fmla="val 68183"/>
                <a:gd name="adj3" fmla="val 36389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901031" y="2743200"/>
              <a:ext cx="5265738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anDown">
                <a:avLst>
                  <a:gd name="adj" fmla="val 33333"/>
                </a:avLst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ne-NP" sz="2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rmila"/>
                  <a:ea typeface="Calibri" pitchFamily="34" charset="0"/>
                  <a:cs typeface="Kokila" pitchFamily="34" charset="0"/>
                </a:rPr>
                <a:t>आ.व. २०७९/८० को वार्षिक </a:t>
              </a:r>
              <a:r>
                <a:rPr lang="ne-NP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rmila"/>
                  <a:ea typeface="Calibri" pitchFamily="34" charset="0"/>
                  <a:cs typeface="Kokila" pitchFamily="34" charset="0"/>
                </a:rPr>
                <a:t>समीक्षा</a:t>
              </a:r>
              <a:endParaRPr lang="ne-NP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rmila"/>
                <a:ea typeface="Calibri" pitchFamily="34" charset="0"/>
                <a:cs typeface="Kokil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27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8686800" cy="109696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आ.व. २०७९/८० को बजेटको समग्र खर्च अवस्था </a:t>
            </a:r>
            <a:b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</a:br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(संघीय वित्तीय समानीकरण तर्फको खर्च)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192528"/>
              </p:ext>
            </p:extLst>
          </p:nvPr>
        </p:nvGraphicFramePr>
        <p:xfrm>
          <a:off x="152400" y="1367790"/>
          <a:ext cx="8671561" cy="4347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2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341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समानीकरण बजेट तर्फ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बजेट रु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(हजारमा)</a:t>
                      </a:r>
                      <a:endParaRPr lang="en-US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खर्च रु.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(हजारमा)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प्रतिशतमा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485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आर्थिक</a:t>
                      </a:r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31090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26345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84.74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सामाजिक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46240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39683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85.82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पूर्वाधार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78555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73918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94.1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सुशासन तथा अन्तर सम्बन्धित क्षेत्र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12065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8157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67.62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कार्यालय सञ्चालन तथा प्रशासन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4350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1342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30.86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जम्मा रु.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</a:rPr>
                        <a:t>172300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</a:rPr>
                        <a:t>149447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86.73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1614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8438"/>
            <a:ext cx="8763000" cy="10207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आ.व. २०७९/८० को बजेटको समग्र खर्च अवस्था </a:t>
            </a:r>
            <a:r>
              <a:rPr lang="ne-NP" sz="3600" b="1" dirty="0" smtClean="0">
                <a:latin typeface="Kokila" pitchFamily="34" charset="0"/>
                <a:cs typeface="Kokila" pitchFamily="34" charset="0"/>
              </a:rPr>
              <a:t/>
            </a:r>
            <a:br>
              <a:rPr lang="ne-NP" sz="3600" b="1" dirty="0" smtClean="0">
                <a:latin typeface="Kokila" pitchFamily="34" charset="0"/>
                <a:cs typeface="Kokila" pitchFamily="34" charset="0"/>
              </a:rPr>
            </a:br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(संघीय</a:t>
            </a:r>
            <a:r>
              <a:rPr lang="ne-NP" sz="3600" b="1" dirty="0" smtClean="0">
                <a:latin typeface="Kokila" pitchFamily="34" charset="0"/>
                <a:cs typeface="Kokila" pitchFamily="34" charset="0"/>
              </a:rPr>
              <a:t> </a:t>
            </a:r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शसर्त तर्फको खर्च)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642968"/>
              </p:ext>
            </p:extLst>
          </p:nvPr>
        </p:nvGraphicFramePr>
        <p:xfrm>
          <a:off x="152400" y="1403374"/>
          <a:ext cx="8763000" cy="39469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6426"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सशर्त बजेट</a:t>
                      </a:r>
                      <a:r>
                        <a:rPr lang="ne-NP" sz="2400" b="1" u="none" strike="noStrike" baseline="0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 तर्फ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बजेट रु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(हजारमा)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खर्च रु.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(हजारमा)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प्रतिशतमा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016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आर्थिक</a:t>
                      </a:r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30155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22332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74.06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837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सामाजिक विकास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246865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229592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93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पूर्वाधार</a:t>
                      </a:r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16000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7758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48.49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479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सुशासन तथा अन्तर सम्बन्धित क्षेत्र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6694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6105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91.2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779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जम्मा रु.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Fontasy Himali"/>
                        </a:rPr>
                        <a:t>299714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Fontasy Himali"/>
                        </a:rPr>
                        <a:t>265787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86.68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6809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0668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ne-N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आ.व. २०७९/८० को बजेटको समग्र खर्च अवस्था </a:t>
            </a:r>
            <a:br>
              <a:rPr lang="ne-N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</a:br>
            <a:r>
              <a:rPr lang="ne-N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(अल्या र आन्तरिक श्रोत तर्फको खर्च)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259765"/>
              </p:ext>
            </p:extLst>
          </p:nvPr>
        </p:nvGraphicFramePr>
        <p:xfrm>
          <a:off x="152400" y="1522060"/>
          <a:ext cx="8671561" cy="4071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2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014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3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अल्य</a:t>
                      </a:r>
                      <a:r>
                        <a:rPr lang="ne-NP" sz="2300" b="1" u="none" strike="noStrike" baseline="0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ा र आन्तरिक बजेट तर्फ </a:t>
                      </a:r>
                      <a:r>
                        <a:rPr lang="ne-NP" sz="23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 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3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बजेट रु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3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(हजारमा)</a:t>
                      </a:r>
                      <a:endParaRPr lang="en-US" sz="2300" b="1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खर्च रु.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(हजारमा)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3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प्रतिशतमा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070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आर्थिक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7364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4786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65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070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सामाजिक विकास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18546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12380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66.75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070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पूर्वाधार</a:t>
                      </a:r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54698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39817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72.8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सुशासन तथा अन्तर सम्बन्धित क्षेत्र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3791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3580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94.46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065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कार्यालय सञ्चालन तथा प्रशासनिक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12564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12214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97.21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070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जम्मा रु.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96963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72780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75.05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0766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686800" cy="9906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ne-NP" sz="3600" b="1" dirty="0" smtClean="0">
                <a:latin typeface="Kokila" pitchFamily="34" charset="0"/>
                <a:cs typeface="Kokila" pitchFamily="34" charset="0"/>
              </a:rPr>
              <a:t>आ.व.२०७९/०८० को </a:t>
            </a:r>
            <a:r>
              <a:rPr lang="ne-NP" sz="3600" b="1" dirty="0">
                <a:latin typeface="Kokila" pitchFamily="34" charset="0"/>
                <a:cs typeface="Kokila" pitchFamily="34" charset="0"/>
              </a:rPr>
              <a:t>बजेटको समग्र खर्च अवस्था </a:t>
            </a:r>
            <a:br>
              <a:rPr lang="ne-NP" sz="3600" b="1" dirty="0">
                <a:latin typeface="Kokila" pitchFamily="34" charset="0"/>
                <a:cs typeface="Kokila" pitchFamily="34" charset="0"/>
              </a:rPr>
            </a:br>
            <a:r>
              <a:rPr lang="ne-NP" sz="3600" b="1" dirty="0">
                <a:latin typeface="Kokila" pitchFamily="34" charset="0"/>
                <a:cs typeface="Kokila" pitchFamily="34" charset="0"/>
              </a:rPr>
              <a:t>(राजस्व बाँडफाँड संघ र प्रदेश तर्फको खर्च)</a:t>
            </a:r>
            <a:endParaRPr lang="en-US" sz="3600" b="1" dirty="0">
              <a:latin typeface="Kokila" pitchFamily="34" charset="0"/>
              <a:cs typeface="Kokil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146207"/>
              </p:ext>
            </p:extLst>
          </p:nvPr>
        </p:nvGraphicFramePr>
        <p:xfrm>
          <a:off x="152400" y="1410667"/>
          <a:ext cx="8763000" cy="4292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9133"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राजश्व</a:t>
                      </a:r>
                      <a:r>
                        <a:rPr lang="ne-NP" sz="2400" b="1" u="none" strike="noStrike" baseline="0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 बजेट तर्फ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बजेट रु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(हजारमा)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खर्च रु.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(हजारमा)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प्रतिशतमा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आर्थिक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42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267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सामाजिक विकास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1100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1072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97.53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333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पूर्वाधार</a:t>
                      </a:r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14269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7695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53.93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सुशासन</a:t>
                      </a:r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तथा अन्तरसम्बन्धित क्षेत्र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1500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300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20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कार्यालय सञ्चालन तथा प्रशासनिक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108840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84949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78.05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जम्मा रु.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125751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94017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74.76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973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438"/>
            <a:ext cx="8686800" cy="109696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ne-NP" sz="3600" b="1" dirty="0" smtClean="0">
                <a:latin typeface="Kokila" pitchFamily="34" charset="0"/>
                <a:cs typeface="Kokila" pitchFamily="34" charset="0"/>
              </a:rPr>
              <a:t>आ.व.२०७९/८० को </a:t>
            </a:r>
            <a:r>
              <a:rPr lang="ne-NP" sz="3600" b="1" dirty="0">
                <a:latin typeface="Kokila" pitchFamily="34" charset="0"/>
                <a:cs typeface="Kokila" pitchFamily="34" charset="0"/>
              </a:rPr>
              <a:t>बजेटको समग्र खर्च अवस्था </a:t>
            </a:r>
            <a:br>
              <a:rPr lang="ne-NP" sz="3600" b="1" dirty="0">
                <a:latin typeface="Kokila" pitchFamily="34" charset="0"/>
                <a:cs typeface="Kokila" pitchFamily="34" charset="0"/>
              </a:rPr>
            </a:br>
            <a:r>
              <a:rPr lang="ne-NP" sz="3600" b="1" dirty="0">
                <a:latin typeface="Kokila" pitchFamily="34" charset="0"/>
                <a:cs typeface="Kokila" pitchFamily="34" charset="0"/>
              </a:rPr>
              <a:t>(प्रदेश समानीकरण तर्फको खर्च)</a:t>
            </a:r>
            <a:endParaRPr lang="en-US" sz="3600" b="1" dirty="0">
              <a:latin typeface="Kokila" pitchFamily="34" charset="0"/>
              <a:cs typeface="Kokila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36FDF0-3DD7-42B9-B239-B8C9D4D21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184438"/>
              </p:ext>
            </p:extLst>
          </p:nvPr>
        </p:nvGraphicFramePr>
        <p:xfrm>
          <a:off x="228600" y="1600200"/>
          <a:ext cx="8686800" cy="3999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9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2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प्रदेश</a:t>
                      </a:r>
                      <a:r>
                        <a:rPr lang="ne-NP" sz="2000" b="1" u="none" strike="noStrike" baseline="0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 सामानीकरण तर्फ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बजेट रु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(हजारमा)</a:t>
                      </a:r>
                      <a:endParaRPr lang="en-US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खर्च रु.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(हजारमा)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प्रतिशतमा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आर्थिक</a:t>
                      </a:r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158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62.03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सामाजिक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200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196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98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पूर्वाधार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9240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6005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82.26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9201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सुशासन तथा अन्तर सम्बन्धित क्षेत्र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-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-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-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जम्मा रु.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9598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7986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83.2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697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86800" cy="109696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आ.व.२०७९/८० को </a:t>
            </a:r>
            <a:r>
              <a:rPr lang="ne-N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बजेटको समग्र खर्च अवस्था </a:t>
            </a:r>
            <a:br>
              <a:rPr lang="ne-N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</a:br>
            <a:r>
              <a:rPr lang="ne-N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(प्रदेश सशर्त तर्फको खर्च)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36FDF0-3DD7-42B9-B239-B8C9D4D21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506433"/>
              </p:ext>
            </p:extLst>
          </p:nvPr>
        </p:nvGraphicFramePr>
        <p:xfrm>
          <a:off x="228600" y="1735926"/>
          <a:ext cx="8686800" cy="35980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9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2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5942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प्रदेश</a:t>
                      </a:r>
                      <a:r>
                        <a:rPr lang="ne-NP" sz="2000" b="1" u="none" strike="noStrike" baseline="0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 सशर्त तर्फ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बजेट रु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(हजारमा)</a:t>
                      </a:r>
                      <a:endParaRPr lang="en-US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खर्च रु.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(हजारमा)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प्रतिशतमा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आर्थिक</a:t>
                      </a:r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4559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3494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76.65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सामाजिक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3123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3116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99.78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पूर्वाधार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1000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1000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100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जम्मा रु.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8682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7610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</a:rPr>
                        <a:t>87.65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884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0969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ne-N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आ.व.२०७९/८० को बजेटको समग्र खर्च अवस्था </a:t>
            </a:r>
            <a:r>
              <a:rPr lang="en-US" sz="3600" dirty="0">
                <a:latin typeface="Preeti" pitchFamily="2" charset="0"/>
              </a:rPr>
              <a:t/>
            </a:r>
            <a:br>
              <a:rPr lang="en-US" sz="3600" dirty="0">
                <a:latin typeface="Preeti" pitchFamily="2" charset="0"/>
              </a:rPr>
            </a:br>
            <a:r>
              <a:rPr lang="ne-N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(प्रदेश समपुरक तर्फको खर्च)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36FDF0-3DD7-42B9-B239-B8C9D4D21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737141"/>
              </p:ext>
            </p:extLst>
          </p:nvPr>
        </p:nvGraphicFramePr>
        <p:xfrm>
          <a:off x="152400" y="1696859"/>
          <a:ext cx="8763000" cy="3027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2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5942">
                <a:tc>
                  <a:txBody>
                    <a:bodyPr/>
                    <a:lstStyle/>
                    <a:p>
                      <a:pPr algn="ctr" fontAlgn="b"/>
                      <a:r>
                        <a:rPr lang="ne-NP" sz="23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प्रदेश समपूरक तर्फ 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बजेट रु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itchFamily="2"/>
                        </a:rPr>
                        <a:t>(हजारमा)</a:t>
                      </a:r>
                      <a:endParaRPr lang="en-US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खर्च रु.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(हजारमा)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प्रतिशतमा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सामाजिक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10000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8979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89.79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algn="l" fontAlgn="b"/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पूर्वाधार विकास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53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जम्मा रु.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10000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8979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Fontasy Himali" pitchFamily="82" charset="0"/>
                          <a:ea typeface="+mn-ea"/>
                          <a:cs typeface="+mn-cs"/>
                        </a:rPr>
                        <a:t>89.79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Fontasy Himali" pitchFamily="8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1953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609600" y="304800"/>
            <a:ext cx="7848600" cy="5410200"/>
          </a:xfrm>
          <a:prstGeom prst="round2DiagRect">
            <a:avLst>
              <a:gd name="adj1" fmla="val 36872"/>
              <a:gd name="adj2" fmla="val 0"/>
            </a:avLst>
          </a:prstGeom>
          <a:scene3d>
            <a:camera prst="obliqueTopLef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e-NP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आ.व. २०७९/८० को विषयगत क्षेत्रको वार्षिक समीक्षा 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sp>
        <p:nvSpPr>
          <p:cNvPr id="3" name="Curved Right Arrow 2"/>
          <p:cNvSpPr/>
          <p:nvPr/>
        </p:nvSpPr>
        <p:spPr>
          <a:xfrm>
            <a:off x="261730" y="76200"/>
            <a:ext cx="1338470" cy="2362200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Up Arrow 5"/>
          <p:cNvSpPr/>
          <p:nvPr/>
        </p:nvSpPr>
        <p:spPr>
          <a:xfrm rot="20066558">
            <a:off x="6724636" y="4609610"/>
            <a:ext cx="2315919" cy="1053825"/>
          </a:xfrm>
          <a:prstGeom prst="curvedUpArrow">
            <a:avLst>
              <a:gd name="adj1" fmla="val 32417"/>
              <a:gd name="adj2" fmla="val 50000"/>
              <a:gd name="adj3" fmla="val 4565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1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228600" y="152400"/>
            <a:ext cx="8077200" cy="63238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अ</a:t>
            </a:r>
            <a:r>
              <a:rPr lang="ne-NP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)आर्थिक विकासः-</a:t>
            </a:r>
            <a:r>
              <a:rPr lang="ne-N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क)</a:t>
            </a:r>
            <a:r>
              <a:rPr lang="ne-NP" sz="3200" b="1" dirty="0" smtClean="0">
                <a:latin typeface="Kokila" pitchFamily="34" charset="0"/>
                <a:cs typeface="Kokila" pitchFamily="34" charset="0"/>
              </a:rPr>
              <a:t>कृषि शाखाः-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CACCB-8A36-4FA4-A5F0-1589FC51CB56}"/>
              </a:ext>
            </a:extLst>
          </p:cNvPr>
          <p:cNvSpPr txBox="1"/>
          <p:nvPr/>
        </p:nvSpPr>
        <p:spPr>
          <a:xfrm>
            <a:off x="228600" y="1066800"/>
            <a:ext cx="8610600" cy="45243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चैते धानको खेतिको क्षेत्रफल विस्तार भएको छ । कृषक समूहका प्रतिनिधिहरुलाई ३ दिने व्यवसायिक तरकारी खेतीको लागि तालिम सञ्चालन भएको छ । वडा नं. १ बन्चरे, वडा नं. ५ को कुर्कुनटार र वडा नं. ८ को नेपालटार फाँटमा कृषक पाठशाला सञ्चालन गरिएको छ।वडा नं. १, ३ र ८ मा उन्नत मकैको विउ ८०% अनुदानमा कृषकहरुलाई वितरण गरिएको छ । मौरी पालनका लागि वडँ नं. १, ५ र ६ नं. मा करिव ६५ ओटा आधुनिक मौरीघारहरु वितरण गरिएको । सवै वडाहरुमा ८० ओटा भकारो सुधार कार्यक्रम सञ्चालन सम्पन्न गरिएको । कृषकहरुलाई ८० ओटा प्लाष्टिक टनेल वितरण गरिएको छ। नेपालटार बजारमा कृषि मेला प्रदर्शनी ३ दिने सञ्चालन गरिएको । कृषि यन्त्र वितरण कार्यक्रम ७५% अनुदानमा मिनिटिलर वितरण समूह र फर्महरुमार्फत गरिएको छ। वडा नं. २ र ३ मा पहिलो पटक कोदोको थ्रेसर, कर्न सेलर, ब्रस कटर वितरण गरिएको ।विउ विजन सुरक्षित राख्न हर्मेटिक व्याग वितरण गरिएको छ । मकै बालिमा लाग्ने फौजी किरा नियन्त्रणका लागि विषादी वितरण गरिएको छ।  विभिन्न २५ ओटा साना सिँचाईका कार्यक्रमहरु सञ्चालन गरिएको छ।  जलवायु परिवर्त सम्बन्धी वडा नं. ४  डुम्रेमा तालिम सञ्चालनभएको ।     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C9C432-4790-4930-99A5-8FD3F8BE943C}"/>
              </a:ext>
            </a:extLst>
          </p:cNvPr>
          <p:cNvSpPr txBox="1">
            <a:spLocks/>
          </p:cNvSpPr>
          <p:nvPr/>
        </p:nvSpPr>
        <p:spPr>
          <a:xfrm>
            <a:off x="101353" y="152400"/>
            <a:ext cx="8915400" cy="4953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कृषि शाखा तर्फ सञ्चालित कार्यक्रमको केही तस्विरहरुः-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" y="762000"/>
            <a:ext cx="8915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6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1"/>
            <a:ext cx="8229600" cy="251459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ne-NP" sz="3600" b="1" dirty="0" smtClean="0">
                <a:latin typeface="Kokila" pitchFamily="34" charset="0"/>
                <a:cs typeface="Kokila" pitchFamily="34" charset="0"/>
              </a:rPr>
              <a:t>स्वस्थ्य, शिक्षित, मर्यादित र उच्च जीवनस्तर भएका सुखी नागरिक बसोबास गर्ने गाउँपालिकाको रुपमा उदयपुरगढीलाई स्थापित गर्नु । </a:t>
            </a:r>
            <a:endParaRPr lang="en-US" sz="3600" b="1" dirty="0">
              <a:latin typeface="Kokila" pitchFamily="34" charset="0"/>
              <a:cs typeface="Kokila" pitchFamily="34" charset="0"/>
            </a:endParaRPr>
          </a:p>
          <a:p>
            <a:pPr marL="0" indent="0">
              <a:buNone/>
            </a:pPr>
            <a:endParaRPr lang="ne-NP" sz="4400" b="1" u="sng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9445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e-NP" sz="45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गत आ.व. २०७९/८० को बजेटको समग्र अवस्था</a:t>
            </a:r>
            <a:r>
              <a:rPr lang="en-US" sz="45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endParaRPr lang="en-US" sz="45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533400" y="1727200"/>
            <a:ext cx="2667000" cy="91440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सोचः-</a:t>
            </a:r>
            <a:endParaRPr lang="ne-NP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73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C9C432-4790-4930-99A5-8FD3F8BE94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229600" cy="609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कृषि शाखा तर्फ सञ्चालित कार्यक्रमको केही तस्विरहरुः-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8610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C9C432-4790-4930-99A5-8FD3F8BE94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76200"/>
            <a:ext cx="82296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कृषि शाखा तर्फ सञ्चालित कार्यक्रमको केही तस्विरहरुः-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pPr marL="109728" indent="0" algn="just">
              <a:buNone/>
            </a:pPr>
            <a:r>
              <a:rPr lang="ne-NP" b="1" dirty="0" smtClean="0">
                <a:latin typeface="Kokila" pitchFamily="34" charset="0"/>
                <a:cs typeface="Kokila" pitchFamily="34" charset="0"/>
              </a:rPr>
              <a:t>सामूहिक वंगुर पालन र बाख्रापालनका कार्यक्रमहरु सञ्चालन भएको । ५०% अनुदानमा बोयर वोयर बोका ८ वटै वडा वितरण गरिएको । उन्नत जातको वंगुरको विउहरु वडा वडामा वितरण गरिएको । चुरीयामाई दुग्घ डेरीलाई मिल्क एनालाईजर मेसिन वितरण गरिएको छ । गाउँपालिका स्तर पशुपंक्षी पालन तथा व्यवस्थापन तालिम यस गाउँपालिकाको वडा नं. २, ४, ६ र ८ मा सम्पन्न गरिएको ।</a:t>
            </a:r>
          </a:p>
          <a:p>
            <a:pPr marL="109728" indent="0" algn="just">
              <a:buNone/>
            </a:pPr>
            <a:r>
              <a:rPr lang="ne-NP" b="1" smtClean="0">
                <a:latin typeface="Kokila" pitchFamily="34" charset="0"/>
                <a:cs typeface="Kokila" pitchFamily="34" charset="0"/>
              </a:rPr>
              <a:t>लम्पी </a:t>
            </a:r>
            <a:r>
              <a:rPr lang="ne-NP" b="1" dirty="0" smtClean="0">
                <a:latin typeface="Kokila" pitchFamily="34" charset="0"/>
                <a:cs typeface="Kokila" pitchFamily="34" charset="0"/>
              </a:rPr>
              <a:t>स्कीन डिजिजः- यस रोगबाट कुल प्रभावित अनुमानित ८००० मध्येमा मरेका २२०० तथा ५००० निको हुने अवस्थामा रहेको । पशुपंक्षीमा लाग्ने विभिन्न रोग नियन्त्रणका लागि पशु सेवा विज्ञ केन्द्र उदयपुरको समन्वयमा पि.पि. आर, स्वाईन फिवर, एफ.एम.डी तथा रानिखेत विरुद्ध खोप अभिमूखीकरण कार्यक्रम सञ्चालन गरिएको । वडा नं. ५, ६, ७ र ८ मा २४१ जना कृषकहरुलाई जम्मा गरी ६३६० पशुहरुलाई निशुल्करुपमा आन्तरिक परिजिवी विरुद्ध औषधी वितरण गरिएको । 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ne-NP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अ</a:t>
            </a:r>
            <a:r>
              <a:rPr lang="ne-NP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)आर्थिक विकासः-</a:t>
            </a:r>
            <a:r>
              <a:rPr lang="ne-N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ख)</a:t>
            </a:r>
            <a:r>
              <a:rPr lang="ne-NP" sz="3200" b="1" dirty="0" smtClean="0">
                <a:latin typeface="Kokila" pitchFamily="34" charset="0"/>
                <a:cs typeface="Kokila" pitchFamily="34" charset="0"/>
              </a:rPr>
              <a:t> पशु </a:t>
            </a:r>
            <a:r>
              <a:rPr lang="ne-NP" sz="3200" b="1" dirty="0">
                <a:latin typeface="Kokila" pitchFamily="34" charset="0"/>
                <a:cs typeface="Kokila" pitchFamily="34" charset="0"/>
              </a:rPr>
              <a:t>पन्छी विकास </a:t>
            </a:r>
            <a:r>
              <a:rPr lang="ne-NP" sz="3200" b="1" dirty="0" smtClean="0">
                <a:latin typeface="Kokila" pitchFamily="34" charset="0"/>
                <a:cs typeface="Kokila" pitchFamily="34" charset="0"/>
              </a:rPr>
              <a:t>शाखाः-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93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C9C432-4790-4930-99A5-8FD3F8BE943C}"/>
              </a:ext>
            </a:extLst>
          </p:cNvPr>
          <p:cNvSpPr txBox="1">
            <a:spLocks/>
          </p:cNvSpPr>
          <p:nvPr/>
        </p:nvSpPr>
        <p:spPr>
          <a:xfrm>
            <a:off x="101353" y="152400"/>
            <a:ext cx="8915400" cy="4953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पशुपंक्षी विकास शाखा तर्फ सञ्चालित कार्यक्रमको केही तस्विरहरुः-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1353" y="755294"/>
            <a:ext cx="8894674" cy="6198592"/>
            <a:chOff x="101353" y="755294"/>
            <a:chExt cx="8894674" cy="61985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53" y="761999"/>
              <a:ext cx="4457700" cy="32494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053" y="755294"/>
              <a:ext cx="4436974" cy="32194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54" y="3988734"/>
              <a:ext cx="4457700" cy="296515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053" y="3974744"/>
              <a:ext cx="4436974" cy="2883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90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C9C432-4790-4930-99A5-8FD3F8BE94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पशुपंक्षी विकास शाखा तर्फ सञ्चालित कार्यक्रमको केही तस्विरहरुः-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5" y="990600"/>
            <a:ext cx="4737116" cy="2590801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2" y="944327"/>
            <a:ext cx="4050180" cy="26370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3" y="3382416"/>
            <a:ext cx="4735727" cy="34400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379151"/>
            <a:ext cx="4114799" cy="34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6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25" y="914400"/>
            <a:ext cx="8839200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900"/>
              </a:lnSpc>
            </a:pPr>
            <a:r>
              <a:rPr lang="ne-NP" sz="2400" b="1" dirty="0">
                <a:latin typeface="Kokila" pitchFamily="34" charset="0"/>
                <a:cs typeface="Kokila" pitchFamily="34" charset="0"/>
              </a:rPr>
              <a:t>यस उदयपुरगढी गाउँपालिका सहकारी शाखा अन्तर्गत आ.व.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२०७९/८०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अन्तर्गत सहकारी व्यवस्थापन तालिम १ वटा सञ्चालन गरिएको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 अन्तर जिल्ला सहकारी भ्रमण गरिएको</a:t>
            </a:r>
            <a:r>
              <a:rPr lang="en-US" sz="2400" b="1" dirty="0" smtClean="0">
                <a:latin typeface="Kokila" pitchFamily="34" charset="0"/>
                <a:cs typeface="Kokila" pitchFamily="34" charset="0"/>
              </a:rPr>
              <a:t>,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राष्ट्रिय सहकारी दिवस मानिएको, पूर्व सहकारी शिक्षा तालिम सञ्चालन तथा एक वडा एक महिला उद्यमी उत्पादन कार्यकम सञ्चालन गरिएको । </a:t>
            </a:r>
          </a:p>
        </p:txBody>
      </p:sp>
      <p:sp>
        <p:nvSpPr>
          <p:cNvPr id="5" name="Pentagon 4"/>
          <p:cNvSpPr/>
          <p:nvPr/>
        </p:nvSpPr>
        <p:spPr>
          <a:xfrm>
            <a:off x="304800" y="152400"/>
            <a:ext cx="6096000" cy="63238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अ)आर्थिक विकासः-</a:t>
            </a:r>
            <a:r>
              <a:rPr lang="ne-N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ग) सहकारी शाखाः-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080217"/>
              </p:ext>
            </p:extLst>
          </p:nvPr>
        </p:nvGraphicFramePr>
        <p:xfrm>
          <a:off x="381880" y="3276600"/>
          <a:ext cx="7401314" cy="1744980"/>
        </p:xfrm>
        <a:graphic>
          <a:graphicData uri="http://schemas.openxmlformats.org/drawingml/2006/table">
            <a:tbl>
              <a:tblPr/>
              <a:tblGrid>
                <a:gridCol w="4962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तावाश्री मासिन्टार कृषि स.सं.लि.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उ.गा.पा. </a:t>
                      </a:r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२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itchFamily="34" charset="0"/>
                        <a:cs typeface="Kokil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सगरमाथा कृषि सं. सं. लि.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उ.गा.पा. </a:t>
                      </a:r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२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itchFamily="34" charset="0"/>
                        <a:cs typeface="Kokil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कुर्कुन्टार कृषि सहकारी संस्था लि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उ.गा.पा. </a:t>
                      </a:r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५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itchFamily="34" charset="0"/>
                        <a:cs typeface="Kokil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शुभलक्ष्मी कृषि </a:t>
                      </a:r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सहकारी </a:t>
                      </a: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सं लि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उ.गा.पा. </a:t>
                      </a:r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itchFamily="34" charset="0"/>
                          <a:cs typeface="Kokila" pitchFamily="34" charset="0"/>
                        </a:rPr>
                        <a:t>२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itchFamily="34" charset="0"/>
                        <a:cs typeface="Kokil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" y="2590800"/>
            <a:ext cx="8763000" cy="475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2900"/>
              </a:lnSpc>
            </a:pPr>
            <a:r>
              <a:rPr lang="ne-NP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यस आर्थिक वर्षमा जम्मा ४ वटा सहकारी संस्थाहरु दर्ता भएका छन् जुन निम्न प्रकार छन् । </a:t>
            </a:r>
          </a:p>
        </p:txBody>
      </p:sp>
    </p:spTree>
    <p:extLst>
      <p:ext uri="{BB962C8B-B14F-4D97-AF65-F5344CB8AC3E}">
        <p14:creationId xmlns:p14="http://schemas.microsoft.com/office/powerpoint/2010/main" val="7560793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DC9C432-4790-4930-99A5-8FD3F8BE943C}"/>
              </a:ext>
            </a:extLst>
          </p:cNvPr>
          <p:cNvSpPr txBox="1">
            <a:spLocks/>
          </p:cNvSpPr>
          <p:nvPr/>
        </p:nvSpPr>
        <p:spPr>
          <a:xfrm>
            <a:off x="101353" y="152400"/>
            <a:ext cx="8915400" cy="4953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सहकारी शाखा </a:t>
            </a:r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क्षेत्र तर्फ सञ्चालित कार्यक्रमको केही तस्विरहरुः-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574" y="762001"/>
            <a:ext cx="9115426" cy="6019799"/>
            <a:chOff x="28574" y="762001"/>
            <a:chExt cx="9115426" cy="60197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" y="762001"/>
              <a:ext cx="4848225" cy="304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762001"/>
              <a:ext cx="4267200" cy="304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4" y="3800477"/>
              <a:ext cx="4848225" cy="298132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799" y="3810000"/>
              <a:ext cx="4267201" cy="2971799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575" y="3505200"/>
            <a:ext cx="2562225" cy="2952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सहकारी व्यवस्थापन तालिम समापन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6799" y="3514724"/>
            <a:ext cx="2562225" cy="2952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सहकारी व्यवस्थापन तालिम समापन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74" y="6486522"/>
            <a:ext cx="2562225" cy="2952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सहकारी लेखापालन तालिम समापन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76801" y="6472234"/>
            <a:ext cx="2286000" cy="2952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सहकारी लेखापालन तालिम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436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C9C432-4790-4930-99A5-8FD3F8BE943C}"/>
              </a:ext>
            </a:extLst>
          </p:cNvPr>
          <p:cNvSpPr txBox="1">
            <a:spLocks/>
          </p:cNvSpPr>
          <p:nvPr/>
        </p:nvSpPr>
        <p:spPr>
          <a:xfrm>
            <a:off x="101353" y="76200"/>
            <a:ext cx="8915400" cy="4953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सहकारी शाखा </a:t>
            </a:r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क्षेत्र तर्फ सञ्चालित कार्यक्रमको केही तस्विरहरुः-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723900"/>
            <a:ext cx="9143999" cy="3095625"/>
            <a:chOff x="0" y="723900"/>
            <a:chExt cx="9143999" cy="3095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002" y="723900"/>
              <a:ext cx="4222997" cy="30861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3900"/>
              <a:ext cx="4921002" cy="309562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8573" y="3524248"/>
            <a:ext cx="2105027" cy="2952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पूर्व सहकारी शिक्षा तालिम 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21002" y="3514721"/>
            <a:ext cx="2470398" cy="2952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पूर्व सहकारी शिक्षा तालिम समापन 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" y="3809998"/>
            <a:ext cx="8988180" cy="29718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73" y="6486521"/>
            <a:ext cx="1800227" cy="2952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सहकारी भ्रमण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64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09600"/>
            <a:ext cx="8763000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i-IN" sz="2500" b="1" dirty="0">
                <a:latin typeface="Kokila" pitchFamily="34" charset="0"/>
                <a:cs typeface="Kokila" pitchFamily="34" charset="0"/>
              </a:rPr>
              <a:t>स्वास्थ्य सेवा तर्फ पालिका स्तरीय स्वास्थ्य कार्यक्रमको वार्षिक समिक्षा गो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ष्ठी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कार्यक्रम सम्पन्न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पालिका स्तरमा स्वास्थ्य संस्थाहरुको मासिक बै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ठ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क तथा अर्धवार्षिक समिक्षा गो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ष्ठी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सम्पन्न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स्वास्थ्यकर्मीहरुको लागी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८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दिने इम्प्ला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न्ट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तालिम कार्यक्रम सम्पन्न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क्षयरोग सम्बन्धि कार्यक्रम सम्पन्न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परिवार कल्या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ण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कार्यक्रम अन्तर्गत परिवार नियोजन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किशोर किशोरी तथा  प्रजनन् स्वास्थ्य कार्यक्रम सम्पन्न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पोष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ण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कार्यक्रम सम्पन्न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मातृ तथा नवशिशू कार्यक्रम  अन्तर्गत आमा सूरक्षा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गर्भवति उत्प्रेर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णा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सेवा र न्यानो झोला कार्यक्रम संचालन गरि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ए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ANC to PNC </a:t>
            </a:r>
            <a:r>
              <a:rPr lang="en-US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Continnum</a:t>
            </a:r>
            <a:r>
              <a:rPr lang="hi-IN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कार्यक्रम सम्पन्न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</a:t>
            </a:r>
            <a:r>
              <a:rPr lang="en-US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MNH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Onsite coaching</a:t>
            </a:r>
            <a:r>
              <a:rPr lang="hi-IN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कार्यक्रम सम्पन्न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CB-</a:t>
            </a:r>
            <a:r>
              <a:rPr lang="en-US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IMNCI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समिक्षा कार्यक्रम सम्पन्न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en-US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IMNCI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onsite coaching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कार्यक्रम सम्पन्न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कोभि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ड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­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१९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रोग विरु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द्ध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खोप अभियान तथा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बस्टर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खोप कार्यक्रम मार्फत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First dose 92.2 %, Full dose </a:t>
            </a:r>
            <a:r>
              <a:rPr lang="en-US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64.1%,first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Additional dose 23.1% &amp; 2</a:t>
            </a:r>
            <a:r>
              <a:rPr lang="en-US" sz="25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nd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additional dose 3.6%</a:t>
            </a:r>
            <a:r>
              <a:rPr lang="ne-N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जनतामा खोप पूरा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नियमित खोप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सुदृढीकरण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पूर्ण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खोप स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ु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निश्चितता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दीगोपनाका लागी सूक्ष्म योजना अध्यावधिक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२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दिन र सरसफाई प्रवर्धन प्याकेज प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ु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नर्ताजगी तालिम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१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दिन गरी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३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दिन एवं पु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र्ण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खोप गा.पा.स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ु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निश्चितताको लागी खोप समन्वय समितिहरुको अभिमूखिकर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ण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स्वास्थ्यकर्मीहरुबा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ट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व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डा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मा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घ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रध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ु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री सर्वेक्ष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ण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 कार्यक्रम सम्पन्न भएको</a:t>
            </a:r>
            <a:r>
              <a:rPr lang="en-US" sz="25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प्रजनन् रुग्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ण</a:t>
            </a:r>
            <a:r>
              <a:rPr lang="hi-IN" sz="2500" b="1" dirty="0">
                <a:latin typeface="Kokila" pitchFamily="34" charset="0"/>
                <a:cs typeface="Kokila" pitchFamily="34" charset="0"/>
              </a:rPr>
              <a:t>ता स्वास्थ्य कार्यक्रम सम्पन्न </a:t>
            </a:r>
            <a:r>
              <a:rPr lang="hi-IN" sz="2500" b="1" dirty="0" smtClean="0">
                <a:latin typeface="Kokila" pitchFamily="34" charset="0"/>
                <a:cs typeface="Kokila" pitchFamily="34" charset="0"/>
              </a:rPr>
              <a:t>भएको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 छ ।</a:t>
            </a:r>
          </a:p>
          <a:p>
            <a:pPr algn="r"/>
            <a:r>
              <a:rPr lang="ne-N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क्रमशः</a:t>
            </a:r>
            <a:r>
              <a:rPr lang="ne-NP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...............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304800" y="76200"/>
            <a:ext cx="6858000" cy="55618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आ)सामाजिक विकासः-</a:t>
            </a:r>
            <a:r>
              <a:rPr lang="ne-N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क) स्वास्थ्य सेवा शाखाः-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875" y="152400"/>
            <a:ext cx="8839200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स्वास्थ्य सेवा  तर्फ क्रमश..........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  <a:p>
            <a:pPr algn="just"/>
            <a:r>
              <a:rPr lang="hi-IN" sz="2400" b="1" dirty="0">
                <a:latin typeface="Kokila" pitchFamily="34" charset="0"/>
                <a:cs typeface="Kokila" pitchFamily="34" charset="0"/>
              </a:rPr>
              <a:t>प्रजनन् रुग्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ण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ता स्वास्थ्य कार्यक्रम सम्पन्न </a:t>
            </a:r>
            <a:r>
              <a:rPr lang="hi-IN" sz="2400" b="1" dirty="0" smtClean="0">
                <a:latin typeface="Kokila" pitchFamily="34" charset="0"/>
                <a:cs typeface="Kokila" pitchFamily="34" charset="0"/>
              </a:rPr>
              <a:t>भएको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 smtClean="0">
                <a:latin typeface="Kokila" pitchFamily="34" charset="0"/>
                <a:cs typeface="Kokila" pitchFamily="34" charset="0"/>
              </a:rPr>
              <a:t>स्वास्थ्यकर्मीहरुको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लागी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DHIS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-2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तथा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HMIS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सम्बन्धि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३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दिने तालिम कार्यक्रम सम्पन्न </a:t>
            </a:r>
            <a:r>
              <a:rPr lang="hi-IN" sz="2400" b="1" dirty="0" smtClean="0">
                <a:latin typeface="Kokila" pitchFamily="34" charset="0"/>
                <a:cs typeface="Kokila" pitchFamily="34" charset="0"/>
              </a:rPr>
              <a:t>भएको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 smtClean="0">
                <a:latin typeface="Kokila" pitchFamily="34" charset="0"/>
                <a:cs typeface="Kokila" pitchFamily="34" charset="0"/>
              </a:rPr>
              <a:t>स्वास्थ्य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चौकीको न्यूनतम सेवा मापद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ण्द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कार्यक्रम सम्बन्धि अभिमूखिकर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ण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फलोअप तथा अन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ु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गमन कार्यक्रम सम्पन्न भएको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नर्सिङ तथा सामाजिक स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ु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रक्षा सेवा कार्यक्रम अन्तर्गत महिला साम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ु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दायिक स्वास्थ्य स्वयंसेविकाहरुको अर्धवार्षिक तथा वार्षिक समिक्षा गो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ष्ठी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कार्यक्रम सम्पन्न भएको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महिला सामदायिक स्वास्थ्य स्वयंसेविका दिंवस कार्यक्रम सम्पन्न भएको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पालिका अन्तर्गतका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३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व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टा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स्वास्थ्य संस्थाहरुको सामाजिक लेखा परीक्ष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ण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कार्यक्रम सम्पन्न भएको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सूरक्षित मातृत्व तथा जीवन सूरक्षा सम्बन्धि महिला सामूदायिक स्वास्थ्य स्वयंसेविकाहरुको स्वास्थ्य संस्था स्तरीय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१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दिने समिक्षा गो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ष्ठी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कार्यक्रम सम्पन्न भएको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स्थानीय स्वास्थ्य संस्था संचालन तथा व्यवस्थापन समितिको क्षमता अभिव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ृद्धी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सम्बन्धि स्वास्थ्य संस्था स्तरीय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२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दिने तालिम कार्यक्रम सम्पन्न भएको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आमा सम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ू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ह तथा महिला साम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ु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दायिक स्वास्थ्य स्वयंसेविकाहरुका लागी सामाजिक व्यवहार परिवर्तन सम्बन्धि अभिमूखिक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रण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कार्यक्रम सम्पन्न भएको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गर्भवति तथा स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ु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त्केरी परिवारसंग अन्तरक्रिया कार्यक्रम सम्पन्न भएको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आमा सम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ू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ह सूदृ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ढीकरण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कार्यक्रम सम्पन्न भएको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आमा स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ु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रक्षा कार्यक्रम अन्तर्गत ग्रामि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ण अल्ट्रासाउण्ड</a:t>
            </a:r>
            <a:r>
              <a:rPr lang="hi-IN" sz="2400" b="1" dirty="0">
                <a:latin typeface="Kokila" pitchFamily="34" charset="0"/>
                <a:cs typeface="Kokila" pitchFamily="34" charset="0"/>
              </a:rPr>
              <a:t> कार्यक्रम संचालन गरिएको  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419600"/>
          </a:xfrm>
        </p:spPr>
        <p:txBody>
          <a:bodyPr bIns="0" anchor="t">
            <a:noAutofit/>
          </a:bodyPr>
          <a:lstStyle/>
          <a:p>
            <a:pPr marL="461963" indent="-461963" algn="just">
              <a:buNone/>
            </a:pPr>
            <a:r>
              <a:rPr lang="ne-NP" sz="2800" b="1" dirty="0" smtClean="0">
                <a:latin typeface="Kokila" pitchFamily="34" charset="0"/>
                <a:cs typeface="Kokila" pitchFamily="34" charset="0"/>
              </a:rPr>
              <a:t>क) स्वास्थ्य खानेपानी सन्तुलित खानपा</a:t>
            </a:r>
            <a:r>
              <a:rPr lang="ne-NP" sz="2800" b="1" dirty="0">
                <a:latin typeface="Kokila" pitchFamily="34" charset="0"/>
                <a:cs typeface="Kokila" pitchFamily="34" charset="0"/>
              </a:rPr>
              <a:t>न</a:t>
            </a:r>
            <a:r>
              <a:rPr lang="ne-NP" sz="2800" b="1" dirty="0" smtClean="0">
                <a:latin typeface="Kokila" pitchFamily="34" charset="0"/>
                <a:cs typeface="Kokila" pitchFamily="34" charset="0"/>
              </a:rPr>
              <a:t> मातृशिशु कल्याण नियमित स्वास्थ्य सेवा प्रवाह गर्दै राष्ट्रिय स्वास्थ्य लक्ष्य हासिल गर्ने । </a:t>
            </a:r>
            <a:endParaRPr lang="en-US" sz="2800" b="1" dirty="0">
              <a:latin typeface="Kokila" pitchFamily="34" charset="0"/>
              <a:cs typeface="Kokila" pitchFamily="34" charset="0"/>
            </a:endParaRPr>
          </a:p>
          <a:p>
            <a:pPr marL="461963" indent="-461963" algn="just">
              <a:buNone/>
            </a:pPr>
            <a:r>
              <a:rPr lang="ne-NP" sz="2800" b="1" dirty="0">
                <a:latin typeface="Kokila" pitchFamily="34" charset="0"/>
                <a:cs typeface="Kokila" pitchFamily="34" charset="0"/>
              </a:rPr>
              <a:t>ख) </a:t>
            </a:r>
            <a:r>
              <a:rPr lang="ne-NP" sz="2800" b="1" dirty="0" smtClean="0">
                <a:latin typeface="Kokila" pitchFamily="34" charset="0"/>
                <a:cs typeface="Kokila" pitchFamily="34" charset="0"/>
              </a:rPr>
              <a:t>गाउँपालिका भित्रका शैक्षिक पूर्वाधार संरचना निर्माण शिक्षण सिकाई उपलब्धी बुद्धि, शैक्षिक सुशासन र गुणस्तरीय शिक्षाको सुनिश्चितता गर्ने।</a:t>
            </a:r>
            <a:endParaRPr lang="en-US" sz="2800" b="1" dirty="0">
              <a:latin typeface="Kokila" pitchFamily="34" charset="0"/>
              <a:cs typeface="Kokila" pitchFamily="34" charset="0"/>
            </a:endParaRPr>
          </a:p>
          <a:p>
            <a:pPr marL="461963" indent="-461963" algn="just">
              <a:buNone/>
            </a:pPr>
            <a:r>
              <a:rPr lang="ne-NP" sz="2800" b="1" dirty="0">
                <a:latin typeface="Kokila" pitchFamily="34" charset="0"/>
                <a:cs typeface="Kokila" pitchFamily="34" charset="0"/>
              </a:rPr>
              <a:t>ग) </a:t>
            </a:r>
            <a:r>
              <a:rPr lang="ne-NP" sz="2800" b="1" dirty="0" smtClean="0">
                <a:latin typeface="Kokila" pitchFamily="34" charset="0"/>
                <a:cs typeface="Kokila" pitchFamily="34" charset="0"/>
              </a:rPr>
              <a:t>स्थानीय स्रोत साधनको खोजी तथा दिगो उपयोग गर्ने।</a:t>
            </a:r>
            <a:endParaRPr lang="en-US" sz="2800" b="1" dirty="0">
              <a:latin typeface="Kokila" pitchFamily="34" charset="0"/>
              <a:cs typeface="Kokila" pitchFamily="34" charset="0"/>
            </a:endParaRPr>
          </a:p>
          <a:p>
            <a:pPr marL="461963" indent="-461963" algn="just">
              <a:buNone/>
            </a:pPr>
            <a:r>
              <a:rPr lang="ne-NP" sz="2800" b="1" dirty="0">
                <a:latin typeface="Kokila" pitchFamily="34" charset="0"/>
                <a:cs typeface="Kokila" pitchFamily="34" charset="0"/>
              </a:rPr>
              <a:t>घ) </a:t>
            </a:r>
            <a:r>
              <a:rPr lang="ne-NP" sz="2800" b="1" dirty="0" smtClean="0">
                <a:latin typeface="Kokila" pitchFamily="34" charset="0"/>
                <a:cs typeface="Kokila" pitchFamily="34" charset="0"/>
              </a:rPr>
              <a:t>कृषी तथा पशुपालन, सहकारी र वित्तीय पहुँच विस्तार गर्दै गुणस्तरीय जीवन पद्धतिको सुनिश्चितता गर्ने ।</a:t>
            </a:r>
            <a:endParaRPr lang="en-US" sz="2800" b="1" dirty="0">
              <a:latin typeface="Kokila" pitchFamily="34" charset="0"/>
              <a:cs typeface="Kokila" pitchFamily="34" charset="0"/>
            </a:endParaRPr>
          </a:p>
          <a:p>
            <a:pPr marL="461963" indent="-461963" algn="just">
              <a:buNone/>
            </a:pPr>
            <a:r>
              <a:rPr lang="ne-NP" sz="2800" b="1" dirty="0">
                <a:latin typeface="Kokila" pitchFamily="34" charset="0"/>
                <a:cs typeface="Kokila" pitchFamily="34" charset="0"/>
              </a:rPr>
              <a:t>ङ) </a:t>
            </a:r>
            <a:r>
              <a:rPr lang="ne-NP" sz="2800" b="1" dirty="0" smtClean="0">
                <a:latin typeface="Kokila" pitchFamily="34" charset="0"/>
                <a:cs typeface="Kokila" pitchFamily="34" charset="0"/>
              </a:rPr>
              <a:t>समावेशी समानता र समताको सिद्धान्तको अवलम्वन गर्दै आर्थिक समाजिक रुपले सक्षम र मर्यादित जीवनयापनको व्यवस्था गर्ने।</a:t>
            </a:r>
            <a:endParaRPr lang="en-US" sz="2800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457200" y="304800"/>
            <a:ext cx="2667000" cy="76200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लक्ष्यः-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55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DC9C432-4790-4930-99A5-8FD3F8BE943C}"/>
              </a:ext>
            </a:extLst>
          </p:cNvPr>
          <p:cNvSpPr txBox="1">
            <a:spLocks/>
          </p:cNvSpPr>
          <p:nvPr/>
        </p:nvSpPr>
        <p:spPr>
          <a:xfrm>
            <a:off x="152400" y="76200"/>
            <a:ext cx="8915400" cy="4953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स्वास्थ्य सेवा क्षेत्र तर्फ सञ्चालित कार्यक्रमको केही तस्विरहरुः-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0" y="655742"/>
            <a:ext cx="8963025" cy="6126058"/>
            <a:chOff x="76200" y="655742"/>
            <a:chExt cx="8963025" cy="61260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655742"/>
              <a:ext cx="4724400" cy="3059008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655742"/>
              <a:ext cx="4238625" cy="3059008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733800"/>
              <a:ext cx="4724400" cy="304800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3733800"/>
            <a:ext cx="4238625" cy="3048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DC9C432-4790-4930-99A5-8FD3F8BE943C}"/>
              </a:ext>
            </a:extLst>
          </p:cNvPr>
          <p:cNvSpPr txBox="1">
            <a:spLocks/>
          </p:cNvSpPr>
          <p:nvPr/>
        </p:nvSpPr>
        <p:spPr>
          <a:xfrm>
            <a:off x="152400" y="76200"/>
            <a:ext cx="8915400" cy="4953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स्वास्थ्य सेवा क्षेत्र तर्फ सञ्चालित कार्यक्रमको केही तस्विरहरुः-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85800"/>
            <a:ext cx="9144000" cy="6172200"/>
            <a:chOff x="57150" y="685800"/>
            <a:chExt cx="9021824" cy="6019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685800"/>
              <a:ext cx="4501578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685800"/>
              <a:ext cx="4495800" cy="2743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" y="3429000"/>
              <a:ext cx="4520628" cy="32766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778" y="3429000"/>
              <a:ext cx="4501196" cy="327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236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DC9C432-4790-4930-99A5-8FD3F8BE943C}"/>
              </a:ext>
            </a:extLst>
          </p:cNvPr>
          <p:cNvSpPr txBox="1">
            <a:spLocks/>
          </p:cNvSpPr>
          <p:nvPr/>
        </p:nvSpPr>
        <p:spPr>
          <a:xfrm>
            <a:off x="152400" y="76200"/>
            <a:ext cx="8915400" cy="4953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स्वास्थ्य सेवा क्षेत्र तर्फ सञ्चालित कार्यक्रमको केही तस्विरहरुः-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9050" y="676274"/>
            <a:ext cx="9163050" cy="6105526"/>
            <a:chOff x="-19050" y="676274"/>
            <a:chExt cx="9163050" cy="61055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5799"/>
              <a:ext cx="4610100" cy="281095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676274"/>
              <a:ext cx="4533900" cy="2820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50" y="3496754"/>
              <a:ext cx="4667250" cy="328504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624" y="3496754"/>
              <a:ext cx="4524375" cy="3275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5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85800"/>
            <a:ext cx="861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e-NP" sz="2400" b="1" dirty="0">
                <a:latin typeface="Kokila" pitchFamily="34" charset="0"/>
                <a:cs typeface="Kokila" pitchFamily="34" charset="0"/>
              </a:rPr>
              <a:t>आ.व.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२०७९/८०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को संघीय तथा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समानीकरण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अनुदान तर्फका कार्यक्रमहरु समयमै सम्पन्न भएका छन् । पोषण सुधारका लागि विपन्न महिला सहकारी वा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समूहमा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आयआर्जनका लागि अनुदान ६,२५,०००।– दिएको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 बाल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अनुदानको प्रभावकारी उपयोगका लागि आमा तथा शिशु स्याहारकर्ताहरुलाई पोषण सम्बन्धी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अभिमूखीकरण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गरिएको । किशोरीहरुको नियमित विद्यालय सुनिश्चितता पोषण खानपान तथा सरसफाई सम्बन्धी किशोरी अभिभावक विद्यालय व्यवस्थापन समिति र शिक्षकबीच अन्तरक्रिया कार्यक्रम गरिएको । विद्यालयका छात्र छात्राहरुलाई व्यक्तिगत सरसफाई तथा हात धुने तरिका बारे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अभिमूखीकरण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कार्यक्रम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गरिएको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।  महिला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समूह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सहकारी संस्थाका सदस्यहरुलाई आय आर्जनका तथा पोषण सम्बन्धी १ दिने तालिम सम्पन्न गरिएको छ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 तपसिलका विद्यालयका छात्र छात्राहरुलाई सुद्ध पिउने पानीको लागि फिल्टर वितरण गरिएको </a:t>
            </a:r>
          </a:p>
          <a:p>
            <a:pPr algn="just"/>
            <a:r>
              <a:rPr lang="ne-NP" sz="2400" b="1" u="sng" dirty="0" smtClean="0">
                <a:latin typeface="Kokila" pitchFamily="34" charset="0"/>
                <a:cs typeface="Kokila" pitchFamily="34" charset="0"/>
              </a:rPr>
              <a:t>तपसिलः-</a:t>
            </a:r>
          </a:p>
          <a:p>
            <a:pPr algn="just"/>
            <a:r>
              <a:rPr lang="ne-NP" sz="2400" b="1" dirty="0" smtClean="0">
                <a:solidFill>
                  <a:srgbClr val="C00000"/>
                </a:solidFill>
                <a:latin typeface="Kokila" pitchFamily="34" charset="0"/>
                <a:cs typeface="Kokila" pitchFamily="34" charset="0"/>
              </a:rPr>
              <a:t>१. मा.वि. नेपालटार, उदयपुरगढी-६, २. मा.वि. बोहोरीबोट,</a:t>
            </a:r>
            <a:r>
              <a:rPr lang="ne-NP" sz="2400" b="1" dirty="0">
                <a:solidFill>
                  <a:srgbClr val="C00000"/>
                </a:solidFill>
                <a:latin typeface="Kokila" pitchFamily="34" charset="0"/>
                <a:cs typeface="Kokila" pitchFamily="34" charset="0"/>
              </a:rPr>
              <a:t> उदयपुरगढी-६</a:t>
            </a:r>
            <a:r>
              <a:rPr lang="ne-NP" sz="2400" b="1" dirty="0" smtClean="0">
                <a:solidFill>
                  <a:srgbClr val="C00000"/>
                </a:solidFill>
                <a:latin typeface="Kokila" pitchFamily="34" charset="0"/>
                <a:cs typeface="Kokila" pitchFamily="34" charset="0"/>
              </a:rPr>
              <a:t>, ३. मा.वि. हाडेवास, उदयपुरगढी-७,  ४. मा.वि. जल्केनी, उदयपुरगढी-४, ५. मा.वि. डुम्रे, उदयुरगढी-४, ६. आ.वि. पञ्चकन्य खोल्मे, उदयपुरगढी-८, ७. आ.वि. गैडाखोर, </a:t>
            </a:r>
            <a:r>
              <a:rPr lang="ne-NP" sz="2400" b="1" dirty="0">
                <a:solidFill>
                  <a:srgbClr val="C00000"/>
                </a:solidFill>
                <a:latin typeface="Kokila" pitchFamily="34" charset="0"/>
                <a:cs typeface="Kokila" pitchFamily="34" charset="0"/>
              </a:rPr>
              <a:t>उदयपुरगढी-८,</a:t>
            </a:r>
          </a:p>
          <a:p>
            <a:pPr algn="just"/>
            <a:r>
              <a:rPr lang="ne-NP" sz="2400" b="1" dirty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जसमध्ये बहुक्षेत्रीय पोषण अन्तर्गत विनियोजित कुल बजेट </a:t>
            </a:r>
            <a:r>
              <a:rPr lang="ne-NP" sz="2400" b="1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रु. १५,००,०००।– </a:t>
            </a:r>
            <a:r>
              <a:rPr lang="ne-NP" sz="2400" b="1" dirty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मध्ये </a:t>
            </a:r>
            <a:r>
              <a:rPr lang="ne-NP" sz="2400" b="1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१४,२०,०००।– </a:t>
            </a:r>
            <a:endParaRPr lang="ne-NP" sz="2400" b="1" dirty="0">
              <a:solidFill>
                <a:srgbClr val="002060"/>
              </a:solidFill>
              <a:latin typeface="Kokila" pitchFamily="34" charset="0"/>
              <a:cs typeface="Kokila" pitchFamily="34" charset="0"/>
            </a:endParaRPr>
          </a:p>
          <a:p>
            <a:pPr algn="just"/>
            <a:r>
              <a:rPr lang="ne-NP" sz="2400" b="1" dirty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 </a:t>
            </a:r>
            <a:r>
              <a:rPr lang="ne-NP" sz="2400" b="1" dirty="0" smtClean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                                               (९४.६७%) </a:t>
            </a:r>
            <a:r>
              <a:rPr lang="ne-NP" sz="2400" b="1" dirty="0">
                <a:solidFill>
                  <a:srgbClr val="002060"/>
                </a:solidFill>
                <a:latin typeface="Kokila" pitchFamily="34" charset="0"/>
                <a:cs typeface="Kokila" pitchFamily="34" charset="0"/>
              </a:rPr>
              <a:t>खर्च भएको छ । </a:t>
            </a:r>
          </a:p>
        </p:txBody>
      </p:sp>
      <p:sp>
        <p:nvSpPr>
          <p:cNvPr id="5" name="Pentagon 4"/>
          <p:cNvSpPr/>
          <p:nvPr/>
        </p:nvSpPr>
        <p:spPr>
          <a:xfrm>
            <a:off x="304800" y="76200"/>
            <a:ext cx="7239000" cy="55618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आ)सामाजिक विकासः-</a:t>
            </a:r>
            <a:r>
              <a:rPr lang="ne-N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ख)बहुक्षेत्रीय पोषण शाखाः-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597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1" y="152400"/>
            <a:ext cx="903859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बहुक्षेत्रीय </a:t>
            </a:r>
            <a:r>
              <a:rPr lang="ne-N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पोषण तर्फ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भए गरेका </a:t>
            </a:r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कार्यहरुको </a:t>
            </a:r>
            <a:r>
              <a:rPr lang="ne-N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केही झलकहरु</a:t>
            </a:r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:-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762001"/>
            <a:ext cx="9144001" cy="6019800"/>
            <a:chOff x="218438" y="1015183"/>
            <a:chExt cx="8821422" cy="57666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9" y="1015183"/>
              <a:ext cx="5521961" cy="2490017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218439" y="3123383"/>
              <a:ext cx="3124202" cy="3606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आ.वि. पञ्चकन्या,वडा नं.८, फिल्टर वितरण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501" y="1117598"/>
              <a:ext cx="3266359" cy="5603701"/>
            </a:xfrm>
            <a:prstGeom prst="rect">
              <a:avLst/>
            </a:prstGeom>
            <a:ln w="3175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5887085" y="6477000"/>
              <a:ext cx="2733040" cy="23604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मा.वि. डुम्रे वडा नं.४, फिल्टर वितरण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540416"/>
              <a:ext cx="2573101" cy="3241384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479800" y="6283616"/>
              <a:ext cx="2270760" cy="4981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मा.वि. नेपालटार,वडा नं.</a:t>
              </a:r>
              <a:r>
                <a:rPr lang="ne-NP" b="1" dirty="0">
                  <a:latin typeface="Kokila" pitchFamily="34" charset="0"/>
                  <a:cs typeface="Kokila" pitchFamily="34" charset="0"/>
                </a:rPr>
                <a:t>६</a:t>
              </a:r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, फिल्टर वितरण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39" y="3554680"/>
              <a:ext cx="2981961" cy="322712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218438" y="6283616"/>
              <a:ext cx="2743200" cy="4981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मा.वि. हाडेवास, वडा नं.७, फिल्टर वितरण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89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198" y="762000"/>
            <a:ext cx="9067802" cy="5951873"/>
            <a:chOff x="76198" y="1066800"/>
            <a:chExt cx="9067802" cy="56470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1123950"/>
              <a:ext cx="4495801" cy="2914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066800"/>
              <a:ext cx="4572000" cy="29681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4065706"/>
              <a:ext cx="4495800" cy="26398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154" y="4065707"/>
              <a:ext cx="4551845" cy="26481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76198" y="3705026"/>
              <a:ext cx="3429001" cy="303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मा.वि. जल्केनी,वडा नं.४, अभिमूखीकरण तालिम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72000" y="3810000"/>
              <a:ext cx="3429001" cy="25570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मा.वि. गैडाँखोर,वडा नं.८, सरसफाई तालिम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9219" y="6400800"/>
              <a:ext cx="2557781" cy="3130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वडा नं.१, अभिमूखीकरण तालिम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71999" y="6400800"/>
              <a:ext cx="2296077" cy="3035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वडा नं.१, नियमित वैठक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1" y="152400"/>
            <a:ext cx="903859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बहुक्षेत्रीय </a:t>
            </a:r>
            <a:r>
              <a:rPr lang="ne-N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पोषण तर्फ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भए गरेका </a:t>
            </a:r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कार्यहरुको </a:t>
            </a:r>
            <a:r>
              <a:rPr lang="ne-N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केही झलकहरु</a:t>
            </a:r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:-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399" y="914400"/>
            <a:ext cx="884411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e-NP" sz="2800" b="1" dirty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शिक्षा यूवा तथा खेलकुद </a:t>
            </a:r>
            <a:r>
              <a:rPr lang="ne-NP" sz="2800" b="1" dirty="0" smtClean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शाखाको </a:t>
            </a:r>
            <a:r>
              <a:rPr lang="ne-NP" sz="2800" b="1" dirty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आ.व. </a:t>
            </a:r>
            <a:r>
              <a:rPr lang="ne-NP" sz="2800" b="1" dirty="0" smtClean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२०७९।८० </a:t>
            </a:r>
            <a:r>
              <a:rPr lang="ne-NP" sz="2800" b="1" dirty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को गाँउपालिकामा (समानिकरण) तथा संघीय अनुदान तर्फका कार्यक्रमहरु समयमै सम्पन्न भएका छन् । नियमित रुपमा विद्यालयमा हुनुपर्ने निकासा गरिएको छ </a:t>
            </a:r>
            <a:r>
              <a:rPr lang="ne-NP" sz="2800" b="1" dirty="0" smtClean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। विद्यालयका प्र.अ.हरुको शैक्षिक भ्रमण सञ्चालन गरिएको । राष्ट्रपति शैक्षिक सुधार कार्यक्र सञ्चालन गरिएको । शैक्षिक पात्रो प्रकाशन तथा वितरण गरिएको । आधारभूत तह १-८ स्थानीय तह पाठ्यक्रम निर्माण । राष्ट्रपति रनिङ शिल्ड प्रतियोगिता सञ्चान गरिएको ।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ICT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,</a:t>
            </a:r>
            <a:r>
              <a:rPr lang="en-US" sz="2800" b="1" dirty="0" smtClean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 </a:t>
            </a:r>
            <a:r>
              <a:rPr lang="ne-NP" sz="2800" b="1" dirty="0" smtClean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विज्ञान प्रयोगशाला, पुस्तकालय कार्यक्रम सञ्चालन गरिएको । नमुना विकास कार्यक्रम सञ्चालन रहेको । कक्षा ५ र ८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ICT</a:t>
            </a:r>
            <a:r>
              <a:rPr lang="ne-NP" sz="2800" b="1" dirty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 </a:t>
            </a:r>
            <a:r>
              <a:rPr lang="ne-NP" sz="2800" b="1" dirty="0" smtClean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सञ्चालन तथा प्रत्येक विद्यालयमा ई-हाजिरी </a:t>
            </a:r>
            <a:r>
              <a:rPr lang="ne-NP" sz="2800" b="1" dirty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जडान गरिएको </a:t>
            </a:r>
            <a:r>
              <a:rPr lang="ne-NP" sz="2800" b="1" dirty="0" smtClean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छ । </a:t>
            </a:r>
            <a:r>
              <a:rPr lang="ne-NP" sz="2800" b="1" dirty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पुस्तकालय, विद्यालय भौतिक पूर्वाधार निर्माण, दिवा खाजा, पाठ्यपुस्तक अनुदान, छात्रवृत्ति लगायतका विद्यालयसँग सम्वन्धित अनुदान वितरण समयमै गएिको छ </a:t>
            </a:r>
            <a:r>
              <a:rPr lang="ne-NP" sz="2800" b="1" dirty="0" smtClean="0">
                <a:latin typeface="Kokila" pitchFamily="34" charset="0"/>
                <a:ea typeface="Times New Roman" panose="02020603050405020304" pitchFamily="18" charset="0"/>
                <a:cs typeface="Kokila" pitchFamily="34" charset="0"/>
              </a:rPr>
              <a:t>।</a:t>
            </a:r>
            <a:endParaRPr lang="ne-NP" sz="2800" b="1" dirty="0">
              <a:latin typeface="Kokila" pitchFamily="34" charset="0"/>
              <a:ea typeface="Times New Roman" panose="02020603050405020304" pitchFamily="18" charset="0"/>
              <a:cs typeface="Kokila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228600" y="228600"/>
            <a:ext cx="6086476" cy="55618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</a:t>
            </a:r>
            <a:r>
              <a:rPr lang="ne-NP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)सामाजिक विकासः-</a:t>
            </a:r>
            <a:r>
              <a:rPr lang="ne-N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ग) शिक्षा शाखाः-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645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838200"/>
            <a:ext cx="9067800" cy="5867400"/>
            <a:chOff x="228600" y="1143000"/>
            <a:chExt cx="8839200" cy="5562600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" y="1143000"/>
              <a:ext cx="8839200" cy="5555639"/>
              <a:chOff x="228600" y="838200"/>
              <a:chExt cx="8839200" cy="57531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3000" y="845399"/>
                <a:ext cx="4114800" cy="265980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228600" y="838200"/>
                <a:ext cx="8839200" cy="5753100"/>
                <a:chOff x="228600" y="838200"/>
                <a:chExt cx="8839200" cy="575310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36724" y="3505200"/>
                  <a:ext cx="4131076" cy="3086100"/>
                </a:xfrm>
                <a:prstGeom prst="rect">
                  <a:avLst/>
                </a:prstGeom>
                <a:ln w="3175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1" y="838200"/>
                  <a:ext cx="4708122" cy="2667000"/>
                </a:xfrm>
                <a:prstGeom prst="rect">
                  <a:avLst/>
                </a:prstGeom>
                <a:ln w="3175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" y="3467100"/>
                  <a:ext cx="4708123" cy="3124200"/>
                </a:xfrm>
                <a:prstGeom prst="rect">
                  <a:avLst/>
                </a:prstGeom>
                <a:ln w="3175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</p:grpSp>
        <p:sp>
          <p:nvSpPr>
            <p:cNvPr id="18" name="Rectangle 17"/>
            <p:cNvSpPr/>
            <p:nvPr/>
          </p:nvSpPr>
          <p:spPr>
            <a:xfrm>
              <a:off x="228601" y="3429000"/>
              <a:ext cx="20574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प्र.अ. हरुको शैक्षिक भ्रमण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8600" y="6400800"/>
              <a:ext cx="2590800" cy="2882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छलफल तथा अन्तरक्रिया कार्यक्रम 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36722" y="6417310"/>
              <a:ext cx="3140478" cy="2882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स्थानीय पाठ्यक्रम(१-८) विमोचन कार्यक्रम 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1" y="152400"/>
            <a:ext cx="903859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शिक्षा यूवा तथा खेलकुद </a:t>
            </a:r>
            <a:r>
              <a:rPr lang="ne-NP" sz="32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शाखा </a:t>
            </a:r>
            <a:r>
              <a:rPr lang="ne-NP" sz="32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अन्तर्गत भएका कार्यहरुको केही झलकहरुः</a:t>
            </a:r>
            <a:r>
              <a:rPr lang="en-US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762000"/>
            <a:ext cx="9144000" cy="6019800"/>
            <a:chOff x="417830" y="1066800"/>
            <a:chExt cx="8573770" cy="5715000"/>
          </a:xfrm>
        </p:grpSpPr>
        <p:grpSp>
          <p:nvGrpSpPr>
            <p:cNvPr id="16" name="Group 15"/>
            <p:cNvGrpSpPr/>
            <p:nvPr/>
          </p:nvGrpSpPr>
          <p:grpSpPr>
            <a:xfrm>
              <a:off x="436880" y="1066800"/>
              <a:ext cx="8554720" cy="5715000"/>
              <a:chOff x="436880" y="1066800"/>
              <a:chExt cx="8554720" cy="57150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880" y="1066800"/>
                <a:ext cx="4439920" cy="2362200"/>
              </a:xfrm>
              <a:prstGeom prst="rect">
                <a:avLst/>
              </a:prstGeom>
              <a:ln w="31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6800" y="1066800"/>
                <a:ext cx="4114800" cy="2362200"/>
              </a:xfrm>
              <a:prstGeom prst="rect">
                <a:avLst/>
              </a:prstGeom>
              <a:ln w="31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880" y="3429000"/>
                <a:ext cx="4439920" cy="3352800"/>
              </a:xfrm>
              <a:prstGeom prst="rect">
                <a:avLst/>
              </a:prstGeom>
              <a:ln w="31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6800" y="3429000"/>
                <a:ext cx="4114800" cy="3352800"/>
              </a:xfrm>
              <a:prstGeom prst="rect">
                <a:avLst/>
              </a:prstGeom>
              <a:ln w="3175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417830" y="3200400"/>
              <a:ext cx="316357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e-NP" b="1" dirty="0" smtClean="0">
                  <a:latin typeface="Kokila" pitchFamily="34" charset="0"/>
                  <a:cs typeface="Kokila" pitchFamily="34" charset="0"/>
                </a:rPr>
                <a:t>राष्ट्रपति रनिङ प्रतियोगिता उद्घाटन समारोह</a:t>
              </a:r>
              <a:endParaRPr lang="en-US" b="1" dirty="0">
                <a:latin typeface="Kokila" pitchFamily="34" charset="0"/>
                <a:cs typeface="Kokila" pitchFamily="34" charset="0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1" y="152400"/>
            <a:ext cx="903859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शिक्षा यूवा तथा खेलकुद </a:t>
            </a:r>
            <a:r>
              <a:rPr lang="ne-NP" sz="32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शाखा </a:t>
            </a:r>
            <a:r>
              <a:rPr lang="ne-NP" sz="32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अन्तर्गत भएका कार्यहरुको केही झलकहरुः</a:t>
            </a:r>
            <a:r>
              <a:rPr lang="en-US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1081" y="990600"/>
            <a:ext cx="822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ne-NP" sz="2000" dirty="0">
                <a:latin typeface="Kokila" pitchFamily="34" charset="0"/>
                <a:cs typeface="Kalimati" pitchFamily="2"/>
              </a:rPr>
              <a:t>यस उदयपुरगढी गाउँपालिकामा </a:t>
            </a:r>
            <a:r>
              <a:rPr lang="en-US" sz="2000" dirty="0" smtClean="0">
                <a:latin typeface="Kokila" pitchFamily="34" charset="0"/>
                <a:cs typeface="Kalimati" pitchFamily="2"/>
              </a:rPr>
              <a:t>“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गरिबी </a:t>
            </a:r>
            <a:r>
              <a:rPr lang="ne-NP" sz="2000" dirty="0">
                <a:latin typeface="Kokila" pitchFamily="34" charset="0"/>
                <a:cs typeface="Kalimati" pitchFamily="2"/>
              </a:rPr>
              <a:t>निवारणका लागि लघु उद्यम विकास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कार्यक्रम</a:t>
            </a:r>
            <a:r>
              <a:rPr lang="en-US" sz="2000" dirty="0" smtClean="0">
                <a:latin typeface="Kokila" pitchFamily="34" charset="0"/>
                <a:cs typeface="Kalimati" pitchFamily="2"/>
              </a:rPr>
              <a:t>”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 </a:t>
            </a:r>
            <a:r>
              <a:rPr lang="ne-NP" sz="2000" dirty="0">
                <a:latin typeface="Kokila" pitchFamily="34" charset="0"/>
                <a:cs typeface="Kalimati" pitchFamily="2"/>
              </a:rPr>
              <a:t>अन्तर्गतको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२०७९/80 </a:t>
            </a:r>
            <a:r>
              <a:rPr lang="ne-NP" sz="2000" dirty="0">
                <a:latin typeface="Kokila" pitchFamily="34" charset="0"/>
                <a:cs typeface="Kalimati" pitchFamily="2"/>
              </a:rPr>
              <a:t>को आर्थिक वर्षको प्रगति यस पालिकामा घरधुरी सर्वेक्षण </a:t>
            </a:r>
            <a:r>
              <a:rPr lang="en-US" sz="2400" dirty="0" smtClean="0">
                <a:latin typeface="Kokila" pitchFamily="34" charset="0"/>
                <a:cs typeface="Kalimati" pitchFamily="2"/>
              </a:rPr>
              <a:t>PRA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 ३ </a:t>
            </a:r>
            <a:r>
              <a:rPr lang="ne-NP" sz="2000" dirty="0">
                <a:latin typeface="Kokila" pitchFamily="34" charset="0"/>
                <a:cs typeface="Kalimati" pitchFamily="2"/>
              </a:rPr>
              <a:t>वटा गरी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83 </a:t>
            </a:r>
            <a:r>
              <a:rPr lang="ne-NP" sz="2000" dirty="0">
                <a:latin typeface="Kokila" pitchFamily="34" charset="0"/>
                <a:cs typeface="Kalimati" pitchFamily="2"/>
              </a:rPr>
              <a:t>जनाको सर्वेक्षण फारम संकलन गरियो । समूह गठन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७ </a:t>
            </a:r>
            <a:r>
              <a:rPr lang="ne-NP" sz="2000" dirty="0">
                <a:latin typeface="Kokila" pitchFamily="34" charset="0"/>
                <a:cs typeface="Kalimati" pitchFamily="2"/>
              </a:rPr>
              <a:t>वटा गरी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समूहमा </a:t>
            </a:r>
            <a:r>
              <a:rPr lang="ne-NP" sz="2000" dirty="0">
                <a:latin typeface="Kokila" pitchFamily="34" charset="0"/>
                <a:cs typeface="Kalimati" pitchFamily="2"/>
              </a:rPr>
              <a:t>आवद्ध भएका उद्यमीहरुलाई उद्यमशिलता विकासका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३ </a:t>
            </a:r>
            <a:r>
              <a:rPr lang="ne-NP" sz="2000" dirty="0">
                <a:latin typeface="Kokila" pitchFamily="34" charset="0"/>
                <a:cs typeface="Kalimati" pitchFamily="2"/>
              </a:rPr>
              <a:t>वटा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तालिम सम्पन्न गरी ७० जनालाई उद्यमशीलता तालिम प्रदान गरिएको। </a:t>
            </a:r>
            <a:r>
              <a:rPr lang="ne-NP" sz="2000" dirty="0">
                <a:latin typeface="Kokila" pitchFamily="34" charset="0"/>
                <a:cs typeface="Kalimati" pitchFamily="2"/>
              </a:rPr>
              <a:t>जसबाट १० वटा व्यवसाय छनौट भएका छन्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। त्यसको </a:t>
            </a:r>
            <a:r>
              <a:rPr lang="ne-NP" sz="2000" dirty="0">
                <a:latin typeface="Kokila" pitchFamily="34" charset="0"/>
                <a:cs typeface="Kalimati" pitchFamily="2"/>
              </a:rPr>
              <a:t>व्यवसायिक योजना तयारी गर्ने काम गरी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७९ </a:t>
            </a:r>
            <a:r>
              <a:rPr lang="ne-NP" sz="2000" dirty="0">
                <a:latin typeface="Kokila" pitchFamily="34" charset="0"/>
                <a:cs typeface="Kalimati" pitchFamily="2"/>
              </a:rPr>
              <a:t>जनालाई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सीप </a:t>
            </a:r>
            <a:r>
              <a:rPr lang="ne-NP" sz="2000" dirty="0">
                <a:latin typeface="Kokila" pitchFamily="34" charset="0"/>
                <a:cs typeface="Kalimati" pitchFamily="2"/>
              </a:rPr>
              <a:t>तालिम दिइसकिएको छ ।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प्रविधि </a:t>
            </a:r>
            <a:r>
              <a:rPr lang="ne-NP" sz="2000" dirty="0">
                <a:latin typeface="Kokila" pitchFamily="34" charset="0"/>
                <a:cs typeface="Kalimati" pitchFamily="2"/>
              </a:rPr>
              <a:t>हस्तान्तरण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६० </a:t>
            </a:r>
            <a:r>
              <a:rPr lang="ne-NP" sz="2000" dirty="0">
                <a:latin typeface="Kokila" pitchFamily="34" charset="0"/>
                <a:cs typeface="Kalimati" pitchFamily="2"/>
              </a:rPr>
              <a:t>जनालाई गरिएको छ ।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आवश्यक्ता पहिचान 83 जनाको गरी स्तरोन्नती सीप </a:t>
            </a:r>
            <a:r>
              <a:rPr lang="ne-NP" sz="2000" dirty="0">
                <a:latin typeface="Kokila" pitchFamily="34" charset="0"/>
                <a:cs typeface="Kalimati" pitchFamily="2"/>
              </a:rPr>
              <a:t>तालिम स्तरोन्नती तर्फ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४२ </a:t>
            </a:r>
            <a:r>
              <a:rPr lang="ne-NP" sz="2000" dirty="0">
                <a:latin typeface="Kokila" pitchFamily="34" charset="0"/>
                <a:cs typeface="Kalimati" pitchFamily="2"/>
              </a:rPr>
              <a:t>जनालाई दिएको र प्रविधि प्राप्त गर्ने लघु उद्यमीको संख्या १२ जना रहेको अवस्था छ । </a:t>
            </a:r>
            <a:endParaRPr lang="ne-NP" sz="2000" dirty="0" smtClean="0">
              <a:latin typeface="Kokila" pitchFamily="34" charset="0"/>
              <a:cs typeface="Kalimati" pitchFamily="2"/>
            </a:endParaRPr>
          </a:p>
          <a:p>
            <a:pPr algn="just"/>
            <a:endParaRPr lang="ne-NP" sz="2000" dirty="0">
              <a:latin typeface="Kokila" pitchFamily="34" charset="0"/>
              <a:cs typeface="Kalimati" pitchFamily="2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ne-NP" sz="2000" dirty="0">
                <a:latin typeface="Kokila" pitchFamily="34" charset="0"/>
                <a:cs typeface="Kalimati" pitchFamily="2"/>
              </a:rPr>
              <a:t>लघु उद्यम विकास कार्यक्रमको लागि आएको जम्मा बजेट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29,००,०००</a:t>
            </a:r>
            <a:r>
              <a:rPr lang="ne-NP" sz="2000" dirty="0">
                <a:latin typeface="Kokila" pitchFamily="34" charset="0"/>
                <a:cs typeface="Kalimati" pitchFamily="2"/>
              </a:rPr>
              <a:t>।– मध्ये बाट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29,00,000।– (</a:t>
            </a:r>
            <a:r>
              <a:rPr lang="ne-NP" sz="2000" dirty="0">
                <a:latin typeface="Kokila" pitchFamily="34" charset="0"/>
                <a:cs typeface="Kalimati" pitchFamily="2"/>
              </a:rPr>
              <a:t>1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00%) </a:t>
            </a:r>
            <a:r>
              <a:rPr lang="ne-NP" sz="2000" dirty="0">
                <a:latin typeface="Kokila" pitchFamily="34" charset="0"/>
                <a:cs typeface="Kalimati" pitchFamily="2"/>
              </a:rPr>
              <a:t>रुपैयाँ खर्च भएको छ । जस मध्ये नयाँ उद्यमी तर्फ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२3,६०,०००</a:t>
            </a:r>
            <a:r>
              <a:rPr lang="ne-NP" sz="2000" dirty="0">
                <a:latin typeface="Kokila" pitchFamily="34" charset="0"/>
                <a:cs typeface="Kalimati" pitchFamily="2"/>
              </a:rPr>
              <a:t>।– स्तरोन्नती तर्फ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४,००,०००।–र प्रविधि </a:t>
            </a:r>
            <a:r>
              <a:rPr lang="ne-NP" sz="2000" dirty="0">
                <a:latin typeface="Kokila" pitchFamily="34" charset="0"/>
                <a:cs typeface="Kalimati" pitchFamily="2"/>
              </a:rPr>
              <a:t>हस्तान्तरणका लागि </a:t>
            </a:r>
            <a:r>
              <a:rPr lang="ne-NP" sz="2000" dirty="0" smtClean="0">
                <a:latin typeface="Kokila" pitchFamily="34" charset="0"/>
                <a:cs typeface="Kalimati" pitchFamily="2"/>
              </a:rPr>
              <a:t>१,४०,०००</a:t>
            </a:r>
            <a:r>
              <a:rPr lang="ne-NP" sz="2000" dirty="0">
                <a:latin typeface="Kokila" pitchFamily="34" charset="0"/>
                <a:cs typeface="Kalimati" pitchFamily="2"/>
              </a:rPr>
              <a:t>।– रहेको छ ।   </a:t>
            </a:r>
          </a:p>
        </p:txBody>
      </p:sp>
      <p:sp>
        <p:nvSpPr>
          <p:cNvPr id="6" name="Pentagon 5"/>
          <p:cNvSpPr/>
          <p:nvPr/>
        </p:nvSpPr>
        <p:spPr>
          <a:xfrm>
            <a:off x="228600" y="228600"/>
            <a:ext cx="6705600" cy="55618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</a:t>
            </a:r>
            <a:r>
              <a:rPr lang="ne-NP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)सामाजिक विकासः-</a:t>
            </a:r>
            <a:r>
              <a:rPr lang="ne-N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घ) </a:t>
            </a:r>
            <a:r>
              <a:rPr lang="ne-NP" sz="3200" b="1" dirty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उद्यम विकास </a:t>
            </a:r>
            <a:r>
              <a:rPr lang="ne-NP" sz="3200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तर्फः-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990600"/>
            <a:ext cx="86106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itchFamily="2" charset="2"/>
              <a:buChar char="Ø"/>
            </a:pPr>
            <a:r>
              <a:rPr lang="ne-NP" sz="2500" b="1" dirty="0">
                <a:latin typeface="Kokila" pitchFamily="34" charset="0"/>
                <a:cs typeface="Kokila" pitchFamily="34" charset="0"/>
              </a:rPr>
              <a:t>व्यवस्थित स्वास्थ्य प्रणाली तथा स्वास्थ्य संरचनाका लागि 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पूर्वाधार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निर्माणमा जोड तथा स्वास्थ्यकर्मीहरुको क्षमता अभिवृद्धि 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गर्ने,</a:t>
            </a:r>
          </a:p>
          <a:p>
            <a:pPr marL="457200" lvl="0" indent="-457200" algn="just">
              <a:buFont typeface="Wingdings" pitchFamily="2" charset="2"/>
              <a:buChar char="Ø"/>
            </a:pPr>
            <a:r>
              <a:rPr lang="ne-NP" sz="2500" b="1" dirty="0" smtClean="0">
                <a:solidFill>
                  <a:srgbClr val="222222"/>
                </a:solidFill>
                <a:latin typeface="Kokila" pitchFamily="34" charset="0"/>
                <a:cs typeface="Kokila" pitchFamily="34" charset="0"/>
              </a:rPr>
              <a:t>प्राविधिक </a:t>
            </a:r>
            <a:r>
              <a:rPr lang="ne-NP" sz="2500" b="1" dirty="0">
                <a:solidFill>
                  <a:srgbClr val="222222"/>
                </a:solidFill>
                <a:latin typeface="Kokila" pitchFamily="34" charset="0"/>
                <a:cs typeface="Kokila" pitchFamily="34" charset="0"/>
              </a:rPr>
              <a:t>शिक्षा, भौतिक </a:t>
            </a:r>
            <a:r>
              <a:rPr lang="ne-NP" sz="2500" b="1" dirty="0" smtClean="0">
                <a:solidFill>
                  <a:srgbClr val="222222"/>
                </a:solidFill>
                <a:latin typeface="Kokila" pitchFamily="34" charset="0"/>
                <a:cs typeface="Kokila" pitchFamily="34" charset="0"/>
              </a:rPr>
              <a:t>पूर्वाधार</a:t>
            </a:r>
            <a:r>
              <a:rPr lang="ne-NP" sz="2500" b="1" dirty="0">
                <a:solidFill>
                  <a:srgbClr val="222222"/>
                </a:solidFill>
                <a:latin typeface="Kokila" pitchFamily="34" charset="0"/>
                <a:cs typeface="Kokila" pitchFamily="34" charset="0"/>
              </a:rPr>
              <a:t>, गुणस्तरीय शिक्षाका माध्यमवाट जीवन उपयोगी तथा </a:t>
            </a:r>
            <a:r>
              <a:rPr lang="ne-NP" sz="2500" b="1" dirty="0" smtClean="0">
                <a:solidFill>
                  <a:srgbClr val="222222"/>
                </a:solidFill>
                <a:latin typeface="Kokila" pitchFamily="34" charset="0"/>
                <a:cs typeface="Kokila" pitchFamily="34" charset="0"/>
              </a:rPr>
              <a:t>सीपयुक्त </a:t>
            </a:r>
            <a:r>
              <a:rPr lang="ne-NP" sz="2500" b="1" dirty="0">
                <a:solidFill>
                  <a:srgbClr val="222222"/>
                </a:solidFill>
                <a:latin typeface="Kokila" pitchFamily="34" charset="0"/>
                <a:cs typeface="Kokila" pitchFamily="34" charset="0"/>
              </a:rPr>
              <a:t>शिक्षाको प्रबन्ध मिलाउने </a:t>
            </a:r>
            <a:r>
              <a:rPr lang="ne-NP" sz="2500" b="1" dirty="0" smtClean="0">
                <a:solidFill>
                  <a:srgbClr val="222222"/>
                </a:solidFill>
                <a:latin typeface="Kokila" pitchFamily="34" charset="0"/>
                <a:cs typeface="Kokila" pitchFamily="34" charset="0"/>
              </a:rPr>
              <a:t>।</a:t>
            </a:r>
          </a:p>
          <a:p>
            <a:pPr marL="457200" lvl="0" indent="-457200" algn="just">
              <a:buFont typeface="Wingdings" pitchFamily="2" charset="2"/>
              <a:buChar char="Ø"/>
            </a:pP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कृषि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उत्पादन तथा उत्पादकत्वमा अभिवृद्धि तथा कृषि क्षेत्रमा युवाहरुको परिचालन 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गर्ने,</a:t>
            </a:r>
          </a:p>
          <a:p>
            <a:pPr marL="457200" lvl="0" indent="-457200" algn="just">
              <a:buFont typeface="Wingdings" pitchFamily="2" charset="2"/>
              <a:buChar char="Ø"/>
            </a:pP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उज्यालो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उदयपुरगढी नारालाई सार्थक 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बनाउनु ।</a:t>
            </a:r>
          </a:p>
          <a:p>
            <a:pPr marL="457200" lvl="0" indent="-457200" algn="just">
              <a:buFont typeface="Wingdings" pitchFamily="2" charset="2"/>
              <a:buChar char="Ø"/>
            </a:pP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शासकीय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सुधार र सुशासन अभिवृद्धि गर्नु 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।</a:t>
            </a:r>
          </a:p>
          <a:p>
            <a:pPr marL="457200" lvl="0" indent="-457200" algn="just">
              <a:buFont typeface="Wingdings" pitchFamily="2" charset="2"/>
              <a:buChar char="Ø"/>
            </a:pP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भौतिक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पूर्वाधार तथा मानव संसाधनको विकास गर्दै 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स्रोतसाधनको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अधिकतम उपयोग गरी समृद्ध, 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समुन्नत,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शान्तिपूर्ण गाउँपालिका स्थापना गर्नु 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।</a:t>
            </a:r>
          </a:p>
          <a:p>
            <a:pPr marL="457200" lvl="0" indent="-457200" algn="just">
              <a:buFont typeface="Wingdings" pitchFamily="2" charset="2"/>
              <a:buChar char="Ø"/>
            </a:pP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लक्षित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समूह/वर्गहरुको विकासका लागि समावेशी, समानुपातिक आधारमा 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सशक्तीकरण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गराउँदै लैजानु 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।</a:t>
            </a:r>
          </a:p>
          <a:p>
            <a:pPr marL="457200" lvl="0" indent="-457200" algn="just">
              <a:buFont typeface="Wingdings" pitchFamily="2" charset="2"/>
              <a:buChar char="Ø"/>
            </a:pP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गुणस्तरीय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पर्यटन सेवाको विकास र विस्तार गर्नु </a:t>
            </a: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।</a:t>
            </a:r>
          </a:p>
          <a:p>
            <a:pPr marL="457200" lvl="0" indent="-457200" algn="just">
              <a:buFont typeface="Wingdings" pitchFamily="2" charset="2"/>
              <a:buChar char="Ø"/>
            </a:pPr>
            <a:r>
              <a:rPr lang="ne-NP" sz="2500" b="1" dirty="0" smtClean="0">
                <a:latin typeface="Kokila" pitchFamily="34" charset="0"/>
                <a:cs typeface="Kokila" pitchFamily="34" charset="0"/>
              </a:rPr>
              <a:t>निर्माणाधीन </a:t>
            </a:r>
            <a:r>
              <a:rPr lang="ne-NP" sz="2500" b="1" dirty="0">
                <a:latin typeface="Kokila" pitchFamily="34" charset="0"/>
                <a:cs typeface="Kokila" pitchFamily="34" charset="0"/>
              </a:rPr>
              <a:t>तथा अधुरा आयोजनाहरुको निर्माण कार्य सम्पन्न गर्ने,</a:t>
            </a:r>
            <a:endParaRPr lang="en-US" sz="2500" b="1" dirty="0" err="1" smtClean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589280" y="152400"/>
            <a:ext cx="2382520" cy="76200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उद्देश्य</a:t>
            </a:r>
            <a:r>
              <a:rPr lang="ne-NP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hyudaya" pitchFamily="2" charset="0"/>
              </a:rPr>
              <a:t>:-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1316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914400"/>
            <a:ext cx="4556758" cy="3163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59" y="977750"/>
            <a:ext cx="4282441" cy="3119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61702"/>
            <a:ext cx="4585384" cy="3096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58" y="3761702"/>
            <a:ext cx="4282441" cy="3096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152400" y="3411817"/>
            <a:ext cx="2037080" cy="360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वडा नं.२, को ढाका तालिम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37784" y="3411817"/>
            <a:ext cx="3733800" cy="360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वडा नं. १, २, ३, ७  उद्यमीहरुको अवलोकन तेह्रथुम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2400" y="6497320"/>
            <a:ext cx="2943860" cy="360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वडा नं. १ को हाते होजियारी तालिम 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75200" y="6477000"/>
            <a:ext cx="4038600" cy="381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वडा नं. ५ सिलाई कटाई, व्युटिपार्लर र आरन तालिम समापन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1" y="152400"/>
            <a:ext cx="903859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उद्यम विकास क्षेत्र अन्तर्गत भएका कार्यहरुको केही झलकहरुः</a:t>
            </a:r>
            <a:r>
              <a:rPr lang="en-US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914400"/>
            <a:ext cx="4552314" cy="3105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70930"/>
            <a:ext cx="4249420" cy="3167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86949"/>
            <a:ext cx="4572000" cy="3075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82641"/>
            <a:ext cx="4249420" cy="29801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1450" y="3395484"/>
            <a:ext cx="1884680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वडा नं.५, चप्पल तालिम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5350" y="3413210"/>
            <a:ext cx="2286000" cy="2844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वडा नं. ७, ढाका तालिम समापन 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6457950"/>
            <a:ext cx="25146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वडा नं.१, २ र ३, लघु कर्जा कार्यक्रम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4400" y="6457950"/>
            <a:ext cx="25146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वडा नं. ७, ढाका तालिम अनुगमन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1" y="152400"/>
            <a:ext cx="903859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उद्यम विकास क्षेत्र अन्तर्गत भएका कार्यहरुको केही झलकहरुः</a:t>
            </a:r>
            <a:r>
              <a:rPr lang="en-US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3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228600" y="152400"/>
            <a:ext cx="7315200" cy="55618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</a:t>
            </a:r>
            <a:r>
              <a:rPr lang="ne-NP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)सामाजिक विकासः-</a:t>
            </a:r>
            <a:r>
              <a:rPr lang="ne-N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ङ) प्रधानमन्त्री रोजगार तर्फः-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762000"/>
            <a:ext cx="8839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आ.व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. २०७९।०८० का लागि पुरूष १८० र महिला २३९ गरि जम्मा ४१९ जना बेरोजगारहरू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EMIS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मा प्रविष्ट गरी सूचिकृत गरेको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सूचिकृत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४१९ जना बेरोजगारहरू मध्ये महिला ४३ जना र पुरूष २३ जना गरि जम्मा ६६ जनालाई औषतमा ९८.४१ दिनको रोजगारी उपलब्ध गराईएको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प्रधानमन्त्री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रोजगार कार्यक्रम तर्फ वडा नं. १, २, ४ र ७ मा १/ १ वटा वडा नं. ५ मा ६ वटा, वडा नं. ६  र ८ मा ३ / ३ वटा गरि जम्मा १६ वटा योजनाहरू सञ्चालन भएका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नेपाल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सरकारको श्रोतबाट ९ र विश्व बैंकको श्रोतबाट ७ वडा योजनाहरू सञ्चालन भएका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प्रधानमन्त्री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रोजगार कार्यक्रमको कूल बजेट रू. 5944000।- मध्ये रू. 5362460।- 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(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91.22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%)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बजेट खर्च भएको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ज्यालामा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मात्र रू. 3747615।- खर्च भएको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पालिकाबाट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विनियोजित रू ८ लाख मध्ये रू. ७ लाख ७४ हजार 905.50।- रकमले क्रेट जालि लगायत र आयोजनाका लागि आवश्यक पर्ने निर्माण सामाग्रि खरिद गरेको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आवश्कताको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आधारमा लागत साझेदारिमा १२ वटा र प्रधानमन्त्री रोजगार कार्यक्रमबाट मात्र ४ वटा योजनाहरू सञ्चालन गरेको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en-US" sz="2400" b="1" dirty="0" smtClean="0">
              <a:latin typeface="Kokila" pitchFamily="34" charset="0"/>
              <a:cs typeface="Kokila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ne-NP" sz="2400" b="1" dirty="0">
                <a:latin typeface="Kokila" pitchFamily="34" charset="0"/>
                <a:cs typeface="Kokila" pitchFamily="34" charset="0"/>
              </a:rPr>
              <a:t>लाभग्राहीहरूलाई बैंकमा व्यक्तिगत खाता खोल्न लगाई बैंक मार्फत ज्याला भुक्तानी गरेको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  <a:p>
            <a:pPr algn="r"/>
            <a:r>
              <a:rPr lang="ne-N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क्रमशः...............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1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228600"/>
            <a:ext cx="8839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e-NP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प्रधानमन्त्री रोजगार तर्फ क्रमश..........</a:t>
            </a:r>
            <a:endParaRPr lang="ne-NP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itchFamily="2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लागत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साझेदारी नगरेका योजनाहरूको तुलनामा लागत साझेदारीमा सञ्चालित योजनाहरू</a:t>
            </a:r>
          </a:p>
          <a:p>
            <a:pPr lvl="0" algn="just"/>
            <a:r>
              <a:rPr lang="ne-NP" sz="2400" b="1" dirty="0">
                <a:latin typeface="Kokila" pitchFamily="34" charset="0"/>
                <a:cs typeface="Kokila" pitchFamily="34" charset="0"/>
              </a:rPr>
              <a:t>  ज्यादा  प्रभावकारी, दिगो र उच्च गुणस्तरीय भएका ।</a:t>
            </a: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सबै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लाभग्राहिहरूलाई अभिमुखीकरण गरी लाभग्राही परिचय पत्र दिएर मात्र काममा लागाईएको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सबै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लाभग्राहीहरूको सात लाख बराबरको बीमा गरिएको 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आ.व.२०८०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।०८१ का लागि २४४ पुरूष र ३४८ महिला गरि जम्मा जम्मा ५९२ जना बेरोजगारहरूलाई सूचिकृत गरि रोजगार व्यवस्थापन सूचना प्रणालीमा प्रविष्ट गरिएको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विभिन्न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समय र स्थानमा प्राप्त भएका रोजगारी र तालिमका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अवसरहरूबारे</a:t>
            </a:r>
            <a:r>
              <a:rPr lang="en-US" sz="2400" b="1" dirty="0" smtClean="0">
                <a:latin typeface="Kokila" pitchFamily="34" charset="0"/>
                <a:cs typeface="Kokila" pitchFamily="34" charset="0"/>
              </a:rPr>
              <a:t>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सरोकारवालाहरूलाई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जानकारी गराईएको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एक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जनाको श्रम स्वकृति गरेको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बैदेशिक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रोजगारीमा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जानको लागि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राहदानी बनाउने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लगायत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बैदेशिक रोजगारी सम्बन्धी जानकारी ७ जनालाई व्यक्तिगत रूपमा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अभिमूखीकरण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गरेको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श्रमको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सम्मान राष्ट्रको अभियान सञ्चालन गरेको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पालिकास्तरीय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रोजगार रणनीति तयार पारेको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सुचिकृत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बेरोजगारहरूलाई रोजगारी उपलब्ध गराउन रोजगारदाताहरूसँग परामर्श गरेको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बैदेशिक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रोजगारीका अवसरहरु समेत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सरोकारवाल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ा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हरुलाई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सम्प्रेषण गरेको 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545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1" y="152400"/>
            <a:ext cx="903859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प्रधानमन्त्री रोजगार सेवा अन्तर्गत भएका कार्यहरुको केही झलकहरुः</a:t>
            </a:r>
            <a:r>
              <a:rPr lang="en-US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9EEAB3F-1593-9E92-9C43-78D5F0203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762000"/>
            <a:ext cx="4705349" cy="2819400"/>
          </a:xfrm>
        </p:spPr>
      </p:pic>
      <p:sp>
        <p:nvSpPr>
          <p:cNvPr id="16" name="Rectangle 15"/>
          <p:cNvSpPr/>
          <p:nvPr/>
        </p:nvSpPr>
        <p:spPr>
          <a:xfrm>
            <a:off x="19050" y="3307080"/>
            <a:ext cx="2057400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latin typeface="Kokila" pitchFamily="34" charset="0"/>
                <a:cs typeface="Kokila" pitchFamily="34" charset="0"/>
              </a:rPr>
              <a:t>गुम्बा सिडी निर्माण वडा नं. ६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39EAF9-3E53-0208-03F0-CBBE026F6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4236" y="22162"/>
            <a:ext cx="2910717" cy="43903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24399" y="3307080"/>
            <a:ext cx="2042797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latin typeface="Kokila" pitchFamily="34" charset="0"/>
                <a:cs typeface="Kokila" pitchFamily="34" charset="0"/>
              </a:rPr>
              <a:t>धप्पर सिंचाई कलो निर्माण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CD63D797-6AFE-FB59-D739-614FEAADD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3581399"/>
            <a:ext cx="4857748" cy="33040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3653" y="6518910"/>
            <a:ext cx="1871347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latin typeface="Kokila" pitchFamily="34" charset="0"/>
                <a:cs typeface="Kokila" pitchFamily="34" charset="0"/>
              </a:rPr>
              <a:t>अठासीधाम सिढी निर्माण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CA6242DC-42B5-1DE2-FE89-8B6BE9FF4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1399"/>
            <a:ext cx="4390390" cy="331585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724399" y="6501765"/>
            <a:ext cx="1871347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>
                <a:latin typeface="Kokila" pitchFamily="34" charset="0"/>
                <a:cs typeface="Kokila" pitchFamily="34" charset="0"/>
              </a:rPr>
              <a:t>गैडाखोर कुलो निर्माण</a:t>
            </a:r>
            <a:endParaRPr lang="en-US" b="1" dirty="0"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6608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1" y="76200"/>
            <a:ext cx="903859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प्रधानमन्त्री रोजगार सेवा अन्तर्गत भएका कार्यहरुको केही झलकहरुः</a:t>
            </a:r>
            <a:r>
              <a:rPr lang="en-US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891B049-A0F9-D6F7-8249-061AF93EC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6" y="685801"/>
            <a:ext cx="4657724" cy="2819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3230880"/>
            <a:ext cx="4519296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पाडे भञ्ज्याङ, चुलाढुङ्गा, डुम्रे, जल्केनी, उदयपुरगढी सडक मर्मत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F3AE0672-2F04-3EF8-E6FE-4B61AE95A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5" y="681037"/>
            <a:ext cx="4380866" cy="28241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33925" y="3223260"/>
            <a:ext cx="3419475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देउलीकुना बाहुनिटार हुँदै धिले खोला बाटो मर्मत 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54CF265A-7FFD-CDB2-72F1-17866E452F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3505200"/>
            <a:ext cx="4676775" cy="3276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" y="6490335"/>
            <a:ext cx="4519296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पाडे भञ्ज्याङ, चुलाढुङ्गा, डुम्रे, जल्केनी, उदयपुरगढी सडक मर्मत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D137C832-0C58-DFE1-C6E0-ACC744321F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49" y="3486150"/>
            <a:ext cx="4371341" cy="32956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62499" y="6484620"/>
            <a:ext cx="2628901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गुम्बा जाने सिडी निर्माण वडा नं. ६</a:t>
            </a:r>
          </a:p>
        </p:txBody>
      </p:sp>
    </p:spTree>
    <p:extLst>
      <p:ext uri="{BB962C8B-B14F-4D97-AF65-F5344CB8AC3E}">
        <p14:creationId xmlns:p14="http://schemas.microsoft.com/office/powerpoint/2010/main" val="20845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609600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ne-NP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</a:t>
            </a:r>
            <a:r>
              <a:rPr lang="ne-NP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)सामाजिक विकासः-</a:t>
            </a:r>
            <a:r>
              <a:rPr lang="ne-N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 </a:t>
            </a:r>
            <a:r>
              <a:rPr lang="ne-NP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च</a:t>
            </a:r>
            <a:r>
              <a:rPr lang="ne-N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) सामाजिक सुरक्षा तथा पञ्जिकरण तर्फः-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404530"/>
              </p:ext>
            </p:extLst>
          </p:nvPr>
        </p:nvGraphicFramePr>
        <p:xfrm>
          <a:off x="1" y="914400"/>
          <a:ext cx="9067800" cy="5562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6794">
                  <a:extLst>
                    <a:ext uri="{9D8B030D-6E8A-4147-A177-3AD203B41FA5}">
                      <a16:colId xmlns:a16="http://schemas.microsoft.com/office/drawing/2014/main" val="1344203985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159503633"/>
                    </a:ext>
                  </a:extLst>
                </a:gridCol>
                <a:gridCol w="1272674">
                  <a:extLst>
                    <a:ext uri="{9D8B030D-6E8A-4147-A177-3AD203B41FA5}">
                      <a16:colId xmlns:a16="http://schemas.microsoft.com/office/drawing/2014/main" val="2429387426"/>
                    </a:ext>
                  </a:extLst>
                </a:gridCol>
                <a:gridCol w="1431758">
                  <a:extLst>
                    <a:ext uri="{9D8B030D-6E8A-4147-A177-3AD203B41FA5}">
                      <a16:colId xmlns:a16="http://schemas.microsoft.com/office/drawing/2014/main" val="4172872277"/>
                    </a:ext>
                  </a:extLst>
                </a:gridCol>
                <a:gridCol w="1749927">
                  <a:extLst>
                    <a:ext uri="{9D8B030D-6E8A-4147-A177-3AD203B41FA5}">
                      <a16:colId xmlns:a16="http://schemas.microsoft.com/office/drawing/2014/main" val="882488314"/>
                    </a:ext>
                  </a:extLst>
                </a:gridCol>
                <a:gridCol w="1193132">
                  <a:extLst>
                    <a:ext uri="{9D8B030D-6E8A-4147-A177-3AD203B41FA5}">
                      <a16:colId xmlns:a16="http://schemas.microsoft.com/office/drawing/2014/main" val="3051257252"/>
                    </a:ext>
                  </a:extLst>
                </a:gridCol>
                <a:gridCol w="1352215">
                  <a:extLst>
                    <a:ext uri="{9D8B030D-6E8A-4147-A177-3AD203B41FA5}">
                      <a16:colId xmlns:a16="http://schemas.microsoft.com/office/drawing/2014/main" val="3802613393"/>
                    </a:ext>
                  </a:extLst>
                </a:gridCol>
              </a:tblGrid>
              <a:tr h="2037706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32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क्र</a:t>
                      </a:r>
                      <a:r>
                        <a:rPr lang="en-US" sz="32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. </a:t>
                      </a:r>
                      <a:r>
                        <a:rPr lang="ne-NP" sz="32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</a:t>
                      </a:r>
                      <a:r>
                        <a:rPr lang="en-US" sz="14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.</a:t>
                      </a:r>
                      <a:endParaRPr lang="en-US" sz="1600" dirty="0">
                        <a:effectLst/>
                        <a:latin typeface="Kokila" panose="020B0604020202020204" pitchFamily="34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4561" marR="5456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32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कार्यक्रमहरुको नाम र कूल संख्या</a:t>
                      </a:r>
                      <a:endParaRPr lang="en-US" sz="3600" dirty="0">
                        <a:effectLst/>
                        <a:latin typeface="Kokila" panose="020B0604020202020204" pitchFamily="34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4561" marR="545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32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कूल बजेट रु हजारमा</a:t>
                      </a:r>
                      <a:endParaRPr lang="en-US" sz="3600" dirty="0">
                        <a:effectLst/>
                        <a:latin typeface="Kokila" panose="020B0604020202020204" pitchFamily="34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4561" marR="54561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32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हालसम्म सम्पन्न गरिएका कार्यक्रम संख्या</a:t>
                      </a:r>
                      <a:endParaRPr lang="en-US" sz="3600" dirty="0">
                        <a:effectLst/>
                        <a:latin typeface="Kokila" panose="020B0604020202020204" pitchFamily="34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4561" marR="54561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32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वित्तीय प्रगतीको अवस्था</a:t>
                      </a:r>
                      <a:endParaRPr lang="en-US" sz="3600" dirty="0"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32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खर्च रकम</a:t>
                      </a:r>
                      <a:endParaRPr lang="en-US" sz="3600" dirty="0">
                        <a:effectLst/>
                        <a:latin typeface="Kokila" panose="020B0604020202020204" pitchFamily="34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4561" marR="54561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32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सुरु गर्न बाकिँ कार्यक्रमको संख्या र रकम</a:t>
                      </a:r>
                      <a:endParaRPr lang="en-US" sz="3600" dirty="0">
                        <a:effectLst/>
                        <a:latin typeface="Kokila" panose="020B0604020202020204" pitchFamily="34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4561" marR="54561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32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कैफियत</a:t>
                      </a:r>
                      <a:endParaRPr lang="en-US" sz="3600" dirty="0">
                        <a:effectLst/>
                        <a:latin typeface="Kokila" panose="020B0604020202020204" pitchFamily="34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4561" marR="54561" marT="0" marB="0" anchor="ctr"/>
                </a:tc>
                <a:extLst>
                  <a:ext uri="{0D108BD9-81ED-4DB2-BD59-A6C34878D82A}">
                    <a16:rowId xmlns:a16="http://schemas.microsoft.com/office/drawing/2014/main" val="1119583459"/>
                  </a:ext>
                </a:extLst>
              </a:tr>
              <a:tr h="1269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32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जम्मा ८ वटा</a:t>
                      </a:r>
                      <a:endParaRPr lang="en-US" sz="3600" dirty="0">
                        <a:effectLst/>
                        <a:latin typeface="Kokila" panose="020B0604020202020204" pitchFamily="34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4561" marR="5456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36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१४</a:t>
                      </a:r>
                      <a:r>
                        <a:rPr lang="en-US" sz="36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,</a:t>
                      </a:r>
                      <a:r>
                        <a:rPr lang="ne-NP" sz="3600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३३</a:t>
                      </a:r>
                      <a:endParaRPr lang="en-US" sz="4000" dirty="0">
                        <a:effectLst/>
                        <a:latin typeface="Kokila" panose="020B0604020202020204" pitchFamily="34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4561" marR="545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291651"/>
                  </a:ext>
                </a:extLst>
              </a:tr>
              <a:tr h="22549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Kokila" panose="020B0604020202020204" pitchFamily="34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4561" marR="5456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जम्मा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१४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,</a:t>
                      </a:r>
                      <a:r>
                        <a:rPr lang="ne-NP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३३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 </a:t>
                      </a:r>
                      <a:r>
                        <a:rPr lang="ne-NP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८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१३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,</a:t>
                      </a:r>
                      <a:r>
                        <a:rPr lang="ne-NP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७२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९५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.</a:t>
                      </a:r>
                      <a:r>
                        <a:rPr lang="ne-NP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७४ 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% </a:t>
                      </a:r>
                      <a:r>
                        <a:rPr lang="ne-NP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खर्च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3672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24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936406"/>
              </p:ext>
            </p:extLst>
          </p:nvPr>
        </p:nvGraphicFramePr>
        <p:xfrm>
          <a:off x="0" y="405162"/>
          <a:ext cx="9143999" cy="6628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0628">
                  <a:extLst>
                    <a:ext uri="{9D8B030D-6E8A-4147-A177-3AD203B41FA5}">
                      <a16:colId xmlns:a16="http://schemas.microsoft.com/office/drawing/2014/main" val="3486124893"/>
                    </a:ext>
                  </a:extLst>
                </a:gridCol>
                <a:gridCol w="624579">
                  <a:extLst>
                    <a:ext uri="{9D8B030D-6E8A-4147-A177-3AD203B41FA5}">
                      <a16:colId xmlns:a16="http://schemas.microsoft.com/office/drawing/2014/main" val="26487305"/>
                    </a:ext>
                  </a:extLst>
                </a:gridCol>
                <a:gridCol w="773548">
                  <a:extLst>
                    <a:ext uri="{9D8B030D-6E8A-4147-A177-3AD203B41FA5}">
                      <a16:colId xmlns:a16="http://schemas.microsoft.com/office/drawing/2014/main" val="3292660667"/>
                    </a:ext>
                  </a:extLst>
                </a:gridCol>
                <a:gridCol w="677694">
                  <a:extLst>
                    <a:ext uri="{9D8B030D-6E8A-4147-A177-3AD203B41FA5}">
                      <a16:colId xmlns:a16="http://schemas.microsoft.com/office/drawing/2014/main" val="464348615"/>
                    </a:ext>
                  </a:extLst>
                </a:gridCol>
                <a:gridCol w="1150627">
                  <a:extLst>
                    <a:ext uri="{9D8B030D-6E8A-4147-A177-3AD203B41FA5}">
                      <a16:colId xmlns:a16="http://schemas.microsoft.com/office/drawing/2014/main" val="91391185"/>
                    </a:ext>
                  </a:extLst>
                </a:gridCol>
                <a:gridCol w="859692">
                  <a:extLst>
                    <a:ext uri="{9D8B030D-6E8A-4147-A177-3AD203B41FA5}">
                      <a16:colId xmlns:a16="http://schemas.microsoft.com/office/drawing/2014/main" val="969014442"/>
                    </a:ext>
                  </a:extLst>
                </a:gridCol>
                <a:gridCol w="1250462">
                  <a:extLst>
                    <a:ext uri="{9D8B030D-6E8A-4147-A177-3AD203B41FA5}">
                      <a16:colId xmlns:a16="http://schemas.microsoft.com/office/drawing/2014/main" val="3635572483"/>
                    </a:ext>
                  </a:extLst>
                </a:gridCol>
                <a:gridCol w="1406769">
                  <a:extLst>
                    <a:ext uri="{9D8B030D-6E8A-4147-A177-3AD203B41FA5}">
                      <a16:colId xmlns:a16="http://schemas.microsoft.com/office/drawing/2014/main" val="1305529318"/>
                    </a:ext>
                  </a:extLst>
                </a:gridCol>
              </a:tblGrid>
              <a:tr h="852255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lgsf;f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0f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0f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afFsL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/>
                      </a:r>
                      <a:br>
                        <a:rPr lang="en-US" sz="2800" dirty="0">
                          <a:effectLst/>
                          <a:latin typeface="Preeti" pitchFamily="2" charset="0"/>
                        </a:rPr>
                      </a:b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lkmtf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{ /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sd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extLst>
                  <a:ext uri="{0D108BD9-81ED-4DB2-BD59-A6C34878D82A}">
                    <a16:rowId xmlns:a16="http://schemas.microsoft.com/office/drawing/2014/main" val="1532714386"/>
                  </a:ext>
                </a:extLst>
              </a:tr>
              <a:tr h="8313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nlIft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ju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;+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Vof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b/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dlxgf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;+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Vof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lgsf;f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sd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ljt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;+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Vof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 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sd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Preeti" pitchFamily="2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extLst>
                  <a:ext uri="{0D108BD9-81ED-4DB2-BD59-A6C34878D82A}">
                    <a16:rowId xmlns:a16="http://schemas.microsoft.com/office/drawing/2014/main" val="548366714"/>
                  </a:ext>
                </a:extLst>
              </a:tr>
              <a:tr h="8522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h]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i7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gful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/s &amp;)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jif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1687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4000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18878054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1653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18565923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312131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extLst>
                  <a:ext uri="{0D108BD9-81ED-4DB2-BD59-A6C34878D82A}">
                    <a16:rowId xmlns:a16="http://schemas.microsoft.com/office/drawing/2014/main" val="4159957882"/>
                  </a:ext>
                </a:extLst>
              </a:tr>
              <a:tr h="8522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h]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i7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gful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/s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eQf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 -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blnt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_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220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1731660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218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1715700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15960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extLst>
                  <a:ext uri="{0D108BD9-81ED-4DB2-BD59-A6C34878D82A}">
                    <a16:rowId xmlns:a16="http://schemas.microsoft.com/office/drawing/2014/main" val="2130307325"/>
                  </a:ext>
                </a:extLst>
              </a:tr>
              <a:tr h="4134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h]=gf=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Psn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dlxnf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189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1497580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186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1473640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23940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extLst>
                  <a:ext uri="{0D108BD9-81ED-4DB2-BD59-A6C34878D82A}">
                    <a16:rowId xmlns:a16="http://schemas.microsoft.com/office/drawing/2014/main" val="3365391276"/>
                  </a:ext>
                </a:extLst>
              </a:tr>
              <a:tr h="4134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ljwjf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374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2936640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364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2859500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77140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extLst>
                  <a:ext uri="{0D108BD9-81ED-4DB2-BD59-A6C34878D82A}">
                    <a16:rowId xmlns:a16="http://schemas.microsoft.com/office/drawing/2014/main" val="1860637844"/>
                  </a:ext>
                </a:extLst>
              </a:tr>
              <a:tr h="4134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k"0f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ckfË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 s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ju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59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3990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706230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59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706230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extLst>
                  <a:ext uri="{0D108BD9-81ED-4DB2-BD59-A6C34878D82A}">
                    <a16:rowId xmlns:a16="http://schemas.microsoft.com/office/drawing/2014/main" val="2176564850"/>
                  </a:ext>
                </a:extLst>
              </a:tr>
              <a:tr h="4134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cflz+s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ckfË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 v </a:t>
                      </a: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ju</a:t>
                      </a:r>
                      <a:r>
                        <a:rPr lang="en-US" sz="2800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200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2128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1272544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197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1257648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14896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extLst>
                  <a:ext uri="{0D108BD9-81ED-4DB2-BD59-A6C34878D82A}">
                    <a16:rowId xmlns:a16="http://schemas.microsoft.com/office/drawing/2014/main" val="1582711960"/>
                  </a:ext>
                </a:extLst>
              </a:tr>
              <a:tr h="4134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afnaflnsf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312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532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480173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273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423008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57165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extLst>
                  <a:ext uri="{0D108BD9-81ED-4DB2-BD59-A6C34878D82A}">
                    <a16:rowId xmlns:a16="http://schemas.microsoft.com/office/drawing/2014/main" val="2590623628"/>
                  </a:ext>
                </a:extLst>
              </a:tr>
              <a:tr h="41349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Preeti" pitchFamily="2" charset="0"/>
                        </a:rPr>
                        <a:t>hDdf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3041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ARAP 11" pitchFamily="2" charset="2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ARAP 11" pitchFamily="2" charset="2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2,75,02,881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2950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2,70,01,649</a:t>
                      </a:r>
                      <a:endParaRPr lang="en-US" sz="11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5,01,232</a:t>
                      </a:r>
                      <a:endParaRPr lang="en-US" sz="11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ctr"/>
                </a:tc>
                <a:extLst>
                  <a:ext uri="{0D108BD9-81ED-4DB2-BD59-A6C34878D82A}">
                    <a16:rowId xmlns:a16="http://schemas.microsoft.com/office/drawing/2014/main" val="857973285"/>
                  </a:ext>
                </a:extLst>
              </a:tr>
              <a:tr h="3792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467" marR="56467" marT="0" marB="0" anchor="b"/>
                </a:tc>
                <a:extLst>
                  <a:ext uri="{0D108BD9-81ED-4DB2-BD59-A6C34878D82A}">
                    <a16:rowId xmlns:a16="http://schemas.microsoft.com/office/drawing/2014/main" val="217148115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4465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e-NP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सामाजिक सूरक्षा भत्ता </a:t>
            </a:r>
            <a:r>
              <a:rPr lang="ne-NP" alt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पहिलो</a:t>
            </a:r>
            <a:r>
              <a:rPr kumimoji="0" lang="ne-NP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त्रैमाशिक किस्ता निकाशा तथा वितरण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:-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9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763192"/>
              </p:ext>
            </p:extLst>
          </p:nvPr>
        </p:nvGraphicFramePr>
        <p:xfrm>
          <a:off x="0" y="505599"/>
          <a:ext cx="9143999" cy="6317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275067060"/>
                    </a:ext>
                  </a:extLst>
                </a:gridCol>
                <a:gridCol w="645491">
                  <a:extLst>
                    <a:ext uri="{9D8B030D-6E8A-4147-A177-3AD203B41FA5}">
                      <a16:colId xmlns:a16="http://schemas.microsoft.com/office/drawing/2014/main" val="2687615503"/>
                    </a:ext>
                  </a:extLst>
                </a:gridCol>
                <a:gridCol w="653597">
                  <a:extLst>
                    <a:ext uri="{9D8B030D-6E8A-4147-A177-3AD203B41FA5}">
                      <a16:colId xmlns:a16="http://schemas.microsoft.com/office/drawing/2014/main" val="4050637960"/>
                    </a:ext>
                  </a:extLst>
                </a:gridCol>
                <a:gridCol w="609225">
                  <a:extLst>
                    <a:ext uri="{9D8B030D-6E8A-4147-A177-3AD203B41FA5}">
                      <a16:colId xmlns:a16="http://schemas.microsoft.com/office/drawing/2014/main" val="502090658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val="758956887"/>
                    </a:ext>
                  </a:extLst>
                </a:gridCol>
                <a:gridCol w="795130">
                  <a:extLst>
                    <a:ext uri="{9D8B030D-6E8A-4147-A177-3AD203B41FA5}">
                      <a16:colId xmlns:a16="http://schemas.microsoft.com/office/drawing/2014/main" val="3978945316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val="2357003853"/>
                    </a:ext>
                  </a:extLst>
                </a:gridCol>
                <a:gridCol w="1192695">
                  <a:extLst>
                    <a:ext uri="{9D8B030D-6E8A-4147-A177-3AD203B41FA5}">
                      <a16:colId xmlns:a16="http://schemas.microsoft.com/office/drawing/2014/main" val="1644911425"/>
                    </a:ext>
                  </a:extLst>
                </a:gridCol>
                <a:gridCol w="715617">
                  <a:extLst>
                    <a:ext uri="{9D8B030D-6E8A-4147-A177-3AD203B41FA5}">
                      <a16:colId xmlns:a16="http://schemas.microsoft.com/office/drawing/2014/main" val="282220226"/>
                    </a:ext>
                  </a:extLst>
                </a:gridCol>
              </a:tblGrid>
              <a:tr h="789801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lgsf;f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0f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0f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afFsL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/>
                      </a:r>
                      <a:br>
                        <a:rPr lang="en-US" sz="2400" dirty="0">
                          <a:effectLst/>
                          <a:latin typeface="Preeti" pitchFamily="2" charset="0"/>
                        </a:rPr>
                      </a:b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lkmtf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 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sd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s}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extLst>
                  <a:ext uri="{0D108BD9-81ED-4DB2-BD59-A6C34878D82A}">
                    <a16:rowId xmlns:a16="http://schemas.microsoft.com/office/drawing/2014/main" val="9024707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nlIft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ju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{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6264" marR="5626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AP 11" pitchFamily="2" charset="2"/>
                        </a:rPr>
                        <a:t>hDdf</a:t>
                      </a: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 ;+</a:t>
                      </a:r>
                      <a:r>
                        <a:rPr lang="en-US" sz="1800" dirty="0" err="1">
                          <a:effectLst/>
                          <a:latin typeface="ARAP 11" pitchFamily="2" charset="2"/>
                        </a:rPr>
                        <a:t>Vof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b/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AP 11" pitchFamily="2" charset="2"/>
                        </a:rPr>
                        <a:t>dlxgf</a:t>
                      </a: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 ;+</a:t>
                      </a:r>
                      <a:r>
                        <a:rPr lang="en-US" sz="1800" dirty="0" err="1">
                          <a:effectLst/>
                          <a:latin typeface="ARAP 11" pitchFamily="2" charset="2"/>
                        </a:rPr>
                        <a:t>Vof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lgsf;f /sd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ljt/0f ;+Vof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vr{ /sd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ARAP 11" pitchFamily="2" charset="2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ARAP 11" pitchFamily="2" charset="2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extLst>
                  <a:ext uri="{0D108BD9-81ED-4DB2-BD59-A6C34878D82A}">
                    <a16:rowId xmlns:a16="http://schemas.microsoft.com/office/drawing/2014/main" val="12320085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h]i7 gful/s &amp;) jif{</a:t>
                      </a:r>
                      <a:endParaRPr lang="en-US" sz="1600">
                        <a:effectLst/>
                        <a:latin typeface="Preeti" pitchFamily="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6264" marR="5626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1730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4000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20692845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1722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20154886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537959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 row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20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३२०९ जनाको निकाशा भएको ।</a:t>
                      </a:r>
                      <a:r>
                        <a:rPr lang="ne-NP" sz="2800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endParaRPr lang="en-US" sz="1800" dirty="0">
                        <a:effectLst/>
                        <a:latin typeface="Kokila" panose="020B0604020202020204" pitchFamily="34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6264" marR="56264" marT="0" marB="0" anchor="ctr"/>
                </a:tc>
                <a:extLst>
                  <a:ext uri="{0D108BD9-81ED-4DB2-BD59-A6C34878D82A}">
                    <a16:rowId xmlns:a16="http://schemas.microsoft.com/office/drawing/2014/main" val="1203970517"/>
                  </a:ext>
                </a:extLst>
              </a:tr>
              <a:tr h="6114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h]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i7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gful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/s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eQf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 -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blnt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_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6264" marR="5626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228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1800820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225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1782200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18620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97416"/>
                  </a:ext>
                </a:extLst>
              </a:tr>
              <a:tr h="7267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h]=gf=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Psn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dlxnf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6264" marR="5626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197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1561420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194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1537480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23940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320282"/>
                  </a:ext>
                </a:extLst>
              </a:tr>
              <a:tr h="390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ljwjf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6264" marR="5626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386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3061660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375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2984520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77140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004786"/>
                  </a:ext>
                </a:extLst>
              </a:tr>
              <a:tr h="5371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k"0f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{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ckfË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 s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ju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{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6264" marR="5626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72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3990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846146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71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842156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3990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957804"/>
                  </a:ext>
                </a:extLst>
              </a:tr>
              <a:tr h="7267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cflz+s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ckfË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 v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ju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{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6264" marR="5626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247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2128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1566208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246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1547056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19152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292229"/>
                  </a:ext>
                </a:extLst>
              </a:tr>
              <a:tr h="390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afnaflnsf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6264" marR="5626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350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532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531180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308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474896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56284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124338"/>
                  </a:ext>
                </a:extLst>
              </a:tr>
              <a:tr h="3901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  <a:cs typeface="Kokila" panose="020B0604020202020204" pitchFamily="34" charset="0"/>
                        </a:rPr>
                        <a:t>hDdf</a:t>
                      </a:r>
                      <a:endParaRPr lang="en-US" sz="16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56264" marR="5626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AP 11" pitchFamily="2" charset="2"/>
                        </a:rPr>
                        <a:t>3210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ARAP 11" pitchFamily="2" charset="2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ARAP 11" pitchFamily="2" charset="2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3,00,60,279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3141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2,93,23,194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AP 11" pitchFamily="2" charset="2"/>
                        </a:rPr>
                        <a:t>7,37,085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264" marR="5626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61249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200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e-NP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सामाजिक सूरक्षा भत्ता दोश्रो त्रैमाशिक किस्ता निकाशा तथा वितरण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:-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32284"/>
              </p:ext>
            </p:extLst>
          </p:nvPr>
        </p:nvGraphicFramePr>
        <p:xfrm>
          <a:off x="-12700" y="535764"/>
          <a:ext cx="9156701" cy="63222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0807">
                  <a:extLst>
                    <a:ext uri="{9D8B030D-6E8A-4147-A177-3AD203B41FA5}">
                      <a16:colId xmlns:a16="http://schemas.microsoft.com/office/drawing/2014/main" val="3676940681"/>
                    </a:ext>
                  </a:extLst>
                </a:gridCol>
                <a:gridCol w="682630">
                  <a:extLst>
                    <a:ext uri="{9D8B030D-6E8A-4147-A177-3AD203B41FA5}">
                      <a16:colId xmlns:a16="http://schemas.microsoft.com/office/drawing/2014/main" val="2521277935"/>
                    </a:ext>
                  </a:extLst>
                </a:gridCol>
                <a:gridCol w="588858">
                  <a:extLst>
                    <a:ext uri="{9D8B030D-6E8A-4147-A177-3AD203B41FA5}">
                      <a16:colId xmlns:a16="http://schemas.microsoft.com/office/drawing/2014/main" val="4145969569"/>
                    </a:ext>
                  </a:extLst>
                </a:gridCol>
                <a:gridCol w="702435">
                  <a:extLst>
                    <a:ext uri="{9D8B030D-6E8A-4147-A177-3AD203B41FA5}">
                      <a16:colId xmlns:a16="http://schemas.microsoft.com/office/drawing/2014/main" val="1274537338"/>
                    </a:ext>
                  </a:extLst>
                </a:gridCol>
                <a:gridCol w="1460204">
                  <a:extLst>
                    <a:ext uri="{9D8B030D-6E8A-4147-A177-3AD203B41FA5}">
                      <a16:colId xmlns:a16="http://schemas.microsoft.com/office/drawing/2014/main" val="3894326251"/>
                    </a:ext>
                  </a:extLst>
                </a:gridCol>
                <a:gridCol w="829991">
                  <a:extLst>
                    <a:ext uri="{9D8B030D-6E8A-4147-A177-3AD203B41FA5}">
                      <a16:colId xmlns:a16="http://schemas.microsoft.com/office/drawing/2014/main" val="305975231"/>
                    </a:ext>
                  </a:extLst>
                </a:gridCol>
                <a:gridCol w="1315755">
                  <a:extLst>
                    <a:ext uri="{9D8B030D-6E8A-4147-A177-3AD203B41FA5}">
                      <a16:colId xmlns:a16="http://schemas.microsoft.com/office/drawing/2014/main" val="3195760241"/>
                    </a:ext>
                  </a:extLst>
                </a:gridCol>
                <a:gridCol w="1095007">
                  <a:extLst>
                    <a:ext uri="{9D8B030D-6E8A-4147-A177-3AD203B41FA5}">
                      <a16:colId xmlns:a16="http://schemas.microsoft.com/office/drawing/2014/main" val="1499298329"/>
                    </a:ext>
                  </a:extLst>
                </a:gridCol>
                <a:gridCol w="431014">
                  <a:extLst>
                    <a:ext uri="{9D8B030D-6E8A-4147-A177-3AD203B41FA5}">
                      <a16:colId xmlns:a16="http://schemas.microsoft.com/office/drawing/2014/main" val="1200982528"/>
                    </a:ext>
                  </a:extLst>
                </a:gridCol>
              </a:tblGrid>
              <a:tr h="524058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lgsf;f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0f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0f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afFsL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/>
                      </a:r>
                      <a:br>
                        <a:rPr lang="en-US" sz="2400" dirty="0">
                          <a:effectLst/>
                          <a:latin typeface="Preeti" pitchFamily="2" charset="0"/>
                        </a:rPr>
                      </a:b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lkmtf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 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sd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Preeti" pitchFamily="2" charset="0"/>
                        </a:rPr>
                        <a:t>s}</a:t>
                      </a:r>
                      <a:endParaRPr lang="en-US" sz="140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extLst>
                  <a:ext uri="{0D108BD9-81ED-4DB2-BD59-A6C34878D82A}">
                    <a16:rowId xmlns:a16="http://schemas.microsoft.com/office/drawing/2014/main" val="842807563"/>
                  </a:ext>
                </a:extLst>
              </a:tr>
              <a:tr h="1053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nlIft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ju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;+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Vof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b/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Preeti" pitchFamily="2" charset="0"/>
                        </a:rPr>
                        <a:t>dlxgf ;+Vof</a:t>
                      </a:r>
                      <a:endParaRPr lang="en-US" sz="140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lgsf;f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sd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Preeti" pitchFamily="2" charset="0"/>
                        </a:rPr>
                        <a:t>ljt/0f ;+Vof</a:t>
                      </a:r>
                      <a:endParaRPr lang="en-US" sz="140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 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sd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411411"/>
                  </a:ext>
                </a:extLst>
              </a:tr>
              <a:tr h="8758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h]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i7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gful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/s &amp;)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jif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1753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4000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20682072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1706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20170257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511815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 row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AP 11" pitchFamily="2" charset="2"/>
                        </a:rPr>
                        <a:t> 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extLst>
                  <a:ext uri="{0D108BD9-81ED-4DB2-BD59-A6C34878D82A}">
                    <a16:rowId xmlns:a16="http://schemas.microsoft.com/office/drawing/2014/main" val="3547611315"/>
                  </a:ext>
                </a:extLst>
              </a:tr>
              <a:tr h="8758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h]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i7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gful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/s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eQf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-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blnt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_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233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1831364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229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1804795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26569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702287"/>
                  </a:ext>
                </a:extLst>
              </a:tr>
              <a:tr h="4249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h]=gf=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Psn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dlxnf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206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1611251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202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1581991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29260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771761"/>
                  </a:ext>
                </a:extLst>
              </a:tr>
              <a:tr h="6161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ljwjf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401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3149265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390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3069640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79625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226774"/>
                  </a:ext>
                </a:extLst>
              </a:tr>
              <a:tr h="4249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k"0f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ckfË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s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ju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71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3990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849870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70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837900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11970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076115"/>
                  </a:ext>
                </a:extLst>
              </a:tr>
              <a:tr h="4249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cflz+s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ckfË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v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ju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245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2128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1557769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243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1545001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12768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646730"/>
                  </a:ext>
                </a:extLst>
              </a:tr>
              <a:tr h="4249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afnaflnsf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366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532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559863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324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499784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60079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974732"/>
                  </a:ext>
                </a:extLst>
              </a:tr>
              <a:tr h="677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hDdf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3,275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ARAP 11" pitchFamily="2" charset="2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ARAP 11" pitchFamily="2" charset="2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3,02,41,454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3164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2,95,09,368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7,32,086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525" marR="56525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29302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2700" y="35999"/>
            <a:ext cx="8928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e-NP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सामाजिक सूरक्षा भत्ता तेश्रो त्रैमाशिक किस्ता निकाशा तथा वितरण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:-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953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स्थानीय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सडक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भवन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सञ्चार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कृषि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शिक्षा लगायतका पूर्वाधारको दिगो विकास भएको हुनेछ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गाउँपालिकाको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विकासको लागि यस वर्षको बजेटले विकासको आधारशीलालाई थप मजवुत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बनाउनेछ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र तीव्र आर्थिक सामाजिक विकास भएको हुनेछ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गाउँपालिका क्षेत्रका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तत्कालीन आवश्यकता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पूरा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भएका हुनेछन् भने दीर्घकालिन योजनाहरु बनेका हुनेछन्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स्थानीय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साधन स्रोतहरुको खोजी भई दिगो उपयोग भएको हुनेछ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लक्षित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वर्ग क्षेत्रका मानिसहरुको लागि सामाजिक सुरक्षाका कार्यक्रम सञ्चालन भएका हुनेछन्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पर्यटन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क्षेत्रको विकास मार्फत आयस्तर वृद्धि भएको हुनेछ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।</a:t>
            </a:r>
            <a:endParaRPr lang="ne-NP" sz="2400" b="1" dirty="0">
              <a:latin typeface="Kokila" pitchFamily="34" charset="0"/>
              <a:cs typeface="Kokila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स्थानीय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सरकारको सेवा प्रवाह शुसासनमैत्री भएको हुनेछ । </a:t>
            </a:r>
            <a:endParaRPr lang="ne-NP" sz="2400" b="1" dirty="0" smtClean="0">
              <a:latin typeface="Kokila" pitchFamily="34" charset="0"/>
              <a:cs typeface="Kokila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गाउँपालिकाको सवै वडाहरुका नागरिकहरुले विद्युत सेवाको उपयोग गरेका हुनेछ । </a:t>
            </a:r>
          </a:p>
          <a:p>
            <a:pPr algn="just">
              <a:buFont typeface="Wingdings" pitchFamily="2" charset="2"/>
              <a:buChar char="v"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कृषि उत्पादन तथा उत्पादकत्वमा अभिबृद्धि तथा कृषि क्षेत्रमा युवाहरुको परिचालन भएको हुनेछ । </a:t>
            </a:r>
            <a:endParaRPr lang="en-US" sz="2400" b="1" dirty="0" smtClean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533400" y="152400"/>
            <a:ext cx="4572000" cy="83820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e-NP" sz="5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  <a:p>
            <a:pPr algn="ctr"/>
            <a:r>
              <a:rPr lang="ne-NP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अपेक्षित </a:t>
            </a:r>
            <a:r>
              <a:rPr lang="ne-NP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उपलब्धीः-</a:t>
            </a:r>
          </a:p>
          <a:p>
            <a:pPr algn="ctr"/>
            <a:endParaRPr lang="en-US" sz="5400" b="1" dirty="0"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485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97596"/>
              </p:ext>
            </p:extLst>
          </p:nvPr>
        </p:nvGraphicFramePr>
        <p:xfrm>
          <a:off x="0" y="614064"/>
          <a:ext cx="9144000" cy="6243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2400">
                  <a:extLst>
                    <a:ext uri="{9D8B030D-6E8A-4147-A177-3AD203B41FA5}">
                      <a16:colId xmlns:a16="http://schemas.microsoft.com/office/drawing/2014/main" val="1864143615"/>
                    </a:ext>
                  </a:extLst>
                </a:gridCol>
                <a:gridCol w="683610">
                  <a:extLst>
                    <a:ext uri="{9D8B030D-6E8A-4147-A177-3AD203B41FA5}">
                      <a16:colId xmlns:a16="http://schemas.microsoft.com/office/drawing/2014/main" val="1241504440"/>
                    </a:ext>
                  </a:extLst>
                </a:gridCol>
                <a:gridCol w="578437">
                  <a:extLst>
                    <a:ext uri="{9D8B030D-6E8A-4147-A177-3AD203B41FA5}">
                      <a16:colId xmlns:a16="http://schemas.microsoft.com/office/drawing/2014/main" val="1550103945"/>
                    </a:ext>
                  </a:extLst>
                </a:gridCol>
                <a:gridCol w="791572">
                  <a:extLst>
                    <a:ext uri="{9D8B030D-6E8A-4147-A177-3AD203B41FA5}">
                      <a16:colId xmlns:a16="http://schemas.microsoft.com/office/drawing/2014/main" val="2602023252"/>
                    </a:ext>
                  </a:extLst>
                </a:gridCol>
                <a:gridCol w="1417010">
                  <a:extLst>
                    <a:ext uri="{9D8B030D-6E8A-4147-A177-3AD203B41FA5}">
                      <a16:colId xmlns:a16="http://schemas.microsoft.com/office/drawing/2014/main" val="576528400"/>
                    </a:ext>
                  </a:extLst>
                </a:gridCol>
                <a:gridCol w="841364">
                  <a:extLst>
                    <a:ext uri="{9D8B030D-6E8A-4147-A177-3AD203B41FA5}">
                      <a16:colId xmlns:a16="http://schemas.microsoft.com/office/drawing/2014/main" val="3883220768"/>
                    </a:ext>
                  </a:extLst>
                </a:gridCol>
                <a:gridCol w="1314632">
                  <a:extLst>
                    <a:ext uri="{9D8B030D-6E8A-4147-A177-3AD203B41FA5}">
                      <a16:colId xmlns:a16="http://schemas.microsoft.com/office/drawing/2014/main" val="2828124161"/>
                    </a:ext>
                  </a:extLst>
                </a:gridCol>
                <a:gridCol w="1051706">
                  <a:extLst>
                    <a:ext uri="{9D8B030D-6E8A-4147-A177-3AD203B41FA5}">
                      <a16:colId xmlns:a16="http://schemas.microsoft.com/office/drawing/2014/main" val="3330082571"/>
                    </a:ext>
                  </a:extLst>
                </a:gridCol>
                <a:gridCol w="473269">
                  <a:extLst>
                    <a:ext uri="{9D8B030D-6E8A-4147-A177-3AD203B41FA5}">
                      <a16:colId xmlns:a16="http://schemas.microsoft.com/office/drawing/2014/main" val="1019942705"/>
                    </a:ext>
                  </a:extLst>
                </a:gridCol>
              </a:tblGrid>
              <a:tr h="45991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lgsf;f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0f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0f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afFsL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/>
                      </a:r>
                      <a:br>
                        <a:rPr lang="en-US" sz="2000" dirty="0">
                          <a:effectLst/>
                          <a:latin typeface="Preeti" pitchFamily="2" charset="0"/>
                        </a:rPr>
                      </a:b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lkmtf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 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sd</a:t>
                      </a:r>
                      <a:endParaRPr lang="en-US" sz="12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Preeti" pitchFamily="2" charset="0"/>
                        </a:rPr>
                        <a:t>s}</a:t>
                      </a:r>
                      <a:endParaRPr lang="en-US" sz="140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extLst>
                  <a:ext uri="{0D108BD9-81ED-4DB2-BD59-A6C34878D82A}">
                    <a16:rowId xmlns:a16="http://schemas.microsoft.com/office/drawing/2014/main" val="539016835"/>
                  </a:ext>
                </a:extLst>
              </a:tr>
              <a:tr h="9198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Preeti" pitchFamily="2" charset="0"/>
                        </a:rPr>
                        <a:t>nlIft ju{</a:t>
                      </a:r>
                      <a:endParaRPr lang="en-US" sz="140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Preeti" pitchFamily="2" charset="0"/>
                        </a:rPr>
                        <a:t>hDdf ;+Vof</a:t>
                      </a:r>
                      <a:endParaRPr lang="en-US" sz="140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Preeti" pitchFamily="2" charset="0"/>
                        </a:rPr>
                        <a:t>b/</a:t>
                      </a:r>
                      <a:endParaRPr lang="en-US" sz="140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dlxgf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;+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Vof</a:t>
                      </a:r>
                      <a:endParaRPr lang="en-US" sz="12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Preeti" pitchFamily="2" charset="0"/>
                        </a:rPr>
                        <a:t>lgsf;f /sd</a:t>
                      </a:r>
                      <a:endParaRPr lang="en-US" sz="140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Preeti" pitchFamily="2" charset="0"/>
                        </a:rPr>
                        <a:t>ljt/0f ;+Vof</a:t>
                      </a:r>
                      <a:endParaRPr lang="en-US" sz="140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 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sd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219383"/>
                  </a:ext>
                </a:extLst>
              </a:tr>
              <a:tr h="8326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h]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i7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gful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/s &amp;)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jif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1771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4000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21021515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1751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20781509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240006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row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extLst>
                  <a:ext uri="{0D108BD9-81ED-4DB2-BD59-A6C34878D82A}">
                    <a16:rowId xmlns:a16="http://schemas.microsoft.com/office/drawing/2014/main" val="245286275"/>
                  </a:ext>
                </a:extLst>
              </a:tr>
              <a:tr h="8326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h]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i7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gful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/s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eQf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-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blnt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_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230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1790180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228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1776880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13300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378408"/>
                  </a:ext>
                </a:extLst>
              </a:tr>
              <a:tr h="4701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h]=gf=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Psn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dlxnf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217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1715700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214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1691760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23940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750282"/>
                  </a:ext>
                </a:extLst>
              </a:tr>
              <a:tr h="4701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ljwjf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382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2660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3035060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375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2979200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55860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925575"/>
                  </a:ext>
                </a:extLst>
              </a:tr>
              <a:tr h="4701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k"0f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ckfË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s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ju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71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3990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849870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60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837900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11970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332535"/>
                  </a:ext>
                </a:extLst>
              </a:tr>
              <a:tr h="8326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cflz+s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ckfË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v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ju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242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2128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1544928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240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1532160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12768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218500"/>
                  </a:ext>
                </a:extLst>
              </a:tr>
              <a:tr h="4701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afnaflnsf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382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532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577817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324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516843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60974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169982"/>
                  </a:ext>
                </a:extLst>
              </a:tr>
              <a:tr h="4857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hDdf</a:t>
                      </a:r>
                      <a:endParaRPr lang="en-US" sz="14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3295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ARAP 11" pitchFamily="2" charset="2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ARAP 11" pitchFamily="2" charset="2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30535070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3192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AP 11" pitchFamily="2" charset="2"/>
                        </a:rPr>
                        <a:t>30116252</a:t>
                      </a:r>
                      <a:endParaRPr lang="en-US" sz="120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AP 11" pitchFamily="2" charset="2"/>
                        </a:rPr>
                        <a:t>418818</a:t>
                      </a:r>
                      <a:endParaRPr lang="en-US" sz="1200" dirty="0">
                        <a:effectLst/>
                        <a:latin typeface="ARAP 11" pitchFamily="2" charset="2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92" marR="5679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9485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52400"/>
            <a:ext cx="85619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e-NP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सामाजिक सूरक्षा भत्ता चौथो त्रैमाशिक किस्ता निकाशा तथा वितरण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:-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05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76200"/>
            <a:ext cx="739140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e-NP" b="1" dirty="0" smtClean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सामाजिक </a:t>
            </a:r>
            <a:r>
              <a:rPr lang="ne-NP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सूरक्षा भत्ता प्राप्त गर्ने लाभाग्राहीहरुको संख्यात्मक विवरणहरु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:-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884918"/>
              </p:ext>
            </p:extLst>
          </p:nvPr>
        </p:nvGraphicFramePr>
        <p:xfrm>
          <a:off x="0" y="464896"/>
          <a:ext cx="9143999" cy="63931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8486">
                  <a:extLst>
                    <a:ext uri="{9D8B030D-6E8A-4147-A177-3AD203B41FA5}">
                      <a16:colId xmlns:a16="http://schemas.microsoft.com/office/drawing/2014/main" val="2765076424"/>
                    </a:ext>
                  </a:extLst>
                </a:gridCol>
                <a:gridCol w="520898">
                  <a:extLst>
                    <a:ext uri="{9D8B030D-6E8A-4147-A177-3AD203B41FA5}">
                      <a16:colId xmlns:a16="http://schemas.microsoft.com/office/drawing/2014/main" val="453926115"/>
                    </a:ext>
                  </a:extLst>
                </a:gridCol>
                <a:gridCol w="390769">
                  <a:extLst>
                    <a:ext uri="{9D8B030D-6E8A-4147-A177-3AD203B41FA5}">
                      <a16:colId xmlns:a16="http://schemas.microsoft.com/office/drawing/2014/main" val="2557808169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val="2316797209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val="59163490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val="2032629636"/>
                    </a:ext>
                  </a:extLst>
                </a:gridCol>
                <a:gridCol w="390769">
                  <a:extLst>
                    <a:ext uri="{9D8B030D-6E8A-4147-A177-3AD203B41FA5}">
                      <a16:colId xmlns:a16="http://schemas.microsoft.com/office/drawing/2014/main" val="1255804675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val="3421597540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val="4223461076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val="547769322"/>
                    </a:ext>
                  </a:extLst>
                </a:gridCol>
                <a:gridCol w="547077">
                  <a:extLst>
                    <a:ext uri="{9D8B030D-6E8A-4147-A177-3AD203B41FA5}">
                      <a16:colId xmlns:a16="http://schemas.microsoft.com/office/drawing/2014/main" val="674768379"/>
                    </a:ext>
                  </a:extLst>
                </a:gridCol>
                <a:gridCol w="390769">
                  <a:extLst>
                    <a:ext uri="{9D8B030D-6E8A-4147-A177-3AD203B41FA5}">
                      <a16:colId xmlns:a16="http://schemas.microsoft.com/office/drawing/2014/main" val="3895780023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val="875207451"/>
                    </a:ext>
                  </a:extLst>
                </a:gridCol>
                <a:gridCol w="547077">
                  <a:extLst>
                    <a:ext uri="{9D8B030D-6E8A-4147-A177-3AD203B41FA5}">
                      <a16:colId xmlns:a16="http://schemas.microsoft.com/office/drawing/2014/main" val="1934382853"/>
                    </a:ext>
                  </a:extLst>
                </a:gridCol>
                <a:gridCol w="647246">
                  <a:extLst>
                    <a:ext uri="{9D8B030D-6E8A-4147-A177-3AD203B41FA5}">
                      <a16:colId xmlns:a16="http://schemas.microsoft.com/office/drawing/2014/main" val="1264413669"/>
                    </a:ext>
                  </a:extLst>
                </a:gridCol>
                <a:gridCol w="525062">
                  <a:extLst>
                    <a:ext uri="{9D8B030D-6E8A-4147-A177-3AD203B41FA5}">
                      <a16:colId xmlns:a16="http://schemas.microsoft.com/office/drawing/2014/main" val="3270240562"/>
                    </a:ext>
                  </a:extLst>
                </a:gridCol>
                <a:gridCol w="225101">
                  <a:extLst>
                    <a:ext uri="{9D8B030D-6E8A-4147-A177-3AD203B41FA5}">
                      <a16:colId xmlns:a16="http://schemas.microsoft.com/office/drawing/2014/main" val="3605611813"/>
                    </a:ext>
                  </a:extLst>
                </a:gridCol>
                <a:gridCol w="478284">
                  <a:extLst>
                    <a:ext uri="{9D8B030D-6E8A-4147-A177-3AD203B41FA5}">
                      <a16:colId xmlns:a16="http://schemas.microsoft.com/office/drawing/2014/main" val="4020353158"/>
                    </a:ext>
                  </a:extLst>
                </a:gridCol>
              </a:tblGrid>
              <a:tr h="520416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लक्षित समुह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गत आ.व. बाट नविकरण भएको संङ्ख्या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पहिलो त्रैमासिक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दोस्रो त्रैमासिक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तेस्रो त्रैमासिक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चौँथो त्रैमासिक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बार्षिक कायम संङ्ख्या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जम्मा संङ्ख्या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extLst>
                  <a:ext uri="{0D108BD9-81ED-4DB2-BD59-A6C34878D82A}">
                    <a16:rowId xmlns:a16="http://schemas.microsoft.com/office/drawing/2014/main" val="2972219093"/>
                  </a:ext>
                </a:extLst>
              </a:tr>
              <a:tr h="16397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नयाँ थप संङ्ख्या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लगत कट्टा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जम्मा कायम संङ्ख्या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नयाँ थप संङ्ख्या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लगत कट्टा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जम्मा कायम संङ्ख्या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नयाँ थप संङ्ख्या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लगत कट्टा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जम्मा कायम संङ्ख्या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नयाँ थप संङ्ख्या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लगत कट्टा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जम्मा कायम संङ्ख्या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पुरुष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महिला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अन्य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499914"/>
                  </a:ext>
                </a:extLst>
              </a:tr>
              <a:tr h="4134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अन्य जेष्ठ नागरिक भत्ता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१४७७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२८०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१७५०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१५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१७४५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५३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१७२४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४४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६१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१७०७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७६७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९४०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१७०७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extLst>
                  <a:ext uri="{0D108BD9-81ED-4DB2-BD59-A6C34878D82A}">
                    <a16:rowId xmlns:a16="http://schemas.microsoft.com/office/drawing/2014/main" val="1981750727"/>
                  </a:ext>
                </a:extLst>
              </a:tr>
              <a:tr h="7378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जेष्ठ नागरिक भत्ता (दलित)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१९६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७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२०३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४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२०७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८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२१२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१४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४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२२२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१२०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१०२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२२२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extLst>
                  <a:ext uri="{0D108BD9-81ED-4DB2-BD59-A6C34878D82A}">
                    <a16:rowId xmlns:a16="http://schemas.microsoft.com/office/drawing/2014/main" val="2266977989"/>
                  </a:ext>
                </a:extLst>
              </a:tr>
              <a:tr h="7378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जेष्ठ नागरिक एकल महिला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१८७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८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१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१९४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५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१९८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२०८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५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५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२०८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२०८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२०८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extLst>
                  <a:ext uri="{0D108BD9-81ED-4DB2-BD59-A6C34878D82A}">
                    <a16:rowId xmlns:a16="http://schemas.microsoft.com/office/drawing/2014/main" val="231339029"/>
                  </a:ext>
                </a:extLst>
              </a:tr>
              <a:tr h="3895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विधवा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३३९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३५०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६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०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३५६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६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३६७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३६५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३६५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३६५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extLst>
                  <a:ext uri="{0D108BD9-81ED-4DB2-BD59-A6C34878D82A}">
                    <a16:rowId xmlns:a16="http://schemas.microsoft.com/office/drawing/2014/main" val="3125750222"/>
                  </a:ext>
                </a:extLst>
              </a:tr>
              <a:tr h="4134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पूर्ण अपाङ्गता भत्ता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६३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६३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७२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७२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७१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४०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७१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extLst>
                  <a:ext uri="{0D108BD9-81ED-4DB2-BD59-A6C34878D82A}">
                    <a16:rowId xmlns:a16="http://schemas.microsoft.com/office/drawing/2014/main" val="646895504"/>
                  </a:ext>
                </a:extLst>
              </a:tr>
              <a:tr h="7378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अति अशक्त अपाङ्गता भत्ता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१९३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१९५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४४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२३७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२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२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२३७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४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२३३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१४३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९०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०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२३३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extLst>
                  <a:ext uri="{0D108BD9-81ED-4DB2-BD59-A6C34878D82A}">
                    <a16:rowId xmlns:a16="http://schemas.microsoft.com/office/drawing/2014/main" val="475279453"/>
                  </a:ext>
                </a:extLst>
              </a:tr>
              <a:tr h="4134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दलित बालबालिका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३०८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२६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८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३२६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१४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३३४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१४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३५१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३१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८९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२९३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१४६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१४७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०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२९३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extLst>
                  <a:ext uri="{0D108BD9-81ED-4DB2-BD59-A6C34878D82A}">
                    <a16:rowId xmlns:a16="http://schemas.microsoft.com/office/drawing/2014/main" val="3461578973"/>
                  </a:ext>
                </a:extLst>
              </a:tr>
              <a:tr h="3895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जम्मा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२७६३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३३६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१८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३०८१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१०१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३१४९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१०१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७९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३१७१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१०४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१७६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३०९९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१२१६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१८८३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०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३०९९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040" marR="56040" marT="0" marB="0" anchor="ctr"/>
                </a:tc>
                <a:extLst>
                  <a:ext uri="{0D108BD9-81ED-4DB2-BD59-A6C34878D82A}">
                    <a16:rowId xmlns:a16="http://schemas.microsoft.com/office/drawing/2014/main" val="3852130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25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152400"/>
            <a:ext cx="5474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e-NP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व्यक्तिगत घटना दर्ताको संक्षिप्त प्रतिवेदन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919368"/>
              </p:ext>
            </p:extLst>
          </p:nvPr>
        </p:nvGraphicFramePr>
        <p:xfrm>
          <a:off x="12700" y="614063"/>
          <a:ext cx="9131300" cy="6243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538">
                  <a:extLst>
                    <a:ext uri="{9D8B030D-6E8A-4147-A177-3AD203B41FA5}">
                      <a16:colId xmlns:a16="http://schemas.microsoft.com/office/drawing/2014/main" val="3596059642"/>
                    </a:ext>
                  </a:extLst>
                </a:gridCol>
                <a:gridCol w="562316">
                  <a:extLst>
                    <a:ext uri="{9D8B030D-6E8A-4147-A177-3AD203B41FA5}">
                      <a16:colId xmlns:a16="http://schemas.microsoft.com/office/drawing/2014/main" val="2563726329"/>
                    </a:ext>
                  </a:extLst>
                </a:gridCol>
                <a:gridCol w="468940">
                  <a:extLst>
                    <a:ext uri="{9D8B030D-6E8A-4147-A177-3AD203B41FA5}">
                      <a16:colId xmlns:a16="http://schemas.microsoft.com/office/drawing/2014/main" val="1900146726"/>
                    </a:ext>
                  </a:extLst>
                </a:gridCol>
                <a:gridCol w="312627">
                  <a:extLst>
                    <a:ext uri="{9D8B030D-6E8A-4147-A177-3AD203B41FA5}">
                      <a16:colId xmlns:a16="http://schemas.microsoft.com/office/drawing/2014/main" val="3790280949"/>
                    </a:ext>
                  </a:extLst>
                </a:gridCol>
                <a:gridCol w="468940">
                  <a:extLst>
                    <a:ext uri="{9D8B030D-6E8A-4147-A177-3AD203B41FA5}">
                      <a16:colId xmlns:a16="http://schemas.microsoft.com/office/drawing/2014/main" val="1393322274"/>
                    </a:ext>
                  </a:extLst>
                </a:gridCol>
                <a:gridCol w="468940">
                  <a:extLst>
                    <a:ext uri="{9D8B030D-6E8A-4147-A177-3AD203B41FA5}">
                      <a16:colId xmlns:a16="http://schemas.microsoft.com/office/drawing/2014/main" val="593372182"/>
                    </a:ext>
                  </a:extLst>
                </a:gridCol>
                <a:gridCol w="390783">
                  <a:extLst>
                    <a:ext uri="{9D8B030D-6E8A-4147-A177-3AD203B41FA5}">
                      <a16:colId xmlns:a16="http://schemas.microsoft.com/office/drawing/2014/main" val="742600184"/>
                    </a:ext>
                  </a:extLst>
                </a:gridCol>
                <a:gridCol w="234470">
                  <a:extLst>
                    <a:ext uri="{9D8B030D-6E8A-4147-A177-3AD203B41FA5}">
                      <a16:colId xmlns:a16="http://schemas.microsoft.com/office/drawing/2014/main" val="1037730775"/>
                    </a:ext>
                  </a:extLst>
                </a:gridCol>
                <a:gridCol w="468940">
                  <a:extLst>
                    <a:ext uri="{9D8B030D-6E8A-4147-A177-3AD203B41FA5}">
                      <a16:colId xmlns:a16="http://schemas.microsoft.com/office/drawing/2014/main" val="799760506"/>
                    </a:ext>
                  </a:extLst>
                </a:gridCol>
                <a:gridCol w="781566">
                  <a:extLst>
                    <a:ext uri="{9D8B030D-6E8A-4147-A177-3AD203B41FA5}">
                      <a16:colId xmlns:a16="http://schemas.microsoft.com/office/drawing/2014/main" val="1340703565"/>
                    </a:ext>
                  </a:extLst>
                </a:gridCol>
                <a:gridCol w="851642">
                  <a:extLst>
                    <a:ext uri="{9D8B030D-6E8A-4147-A177-3AD203B41FA5}">
                      <a16:colId xmlns:a16="http://schemas.microsoft.com/office/drawing/2014/main" val="4210449479"/>
                    </a:ext>
                  </a:extLst>
                </a:gridCol>
                <a:gridCol w="739934">
                  <a:extLst>
                    <a:ext uri="{9D8B030D-6E8A-4147-A177-3AD203B41FA5}">
                      <a16:colId xmlns:a16="http://schemas.microsoft.com/office/drawing/2014/main" val="917204832"/>
                    </a:ext>
                  </a:extLst>
                </a:gridCol>
                <a:gridCol w="739934">
                  <a:extLst>
                    <a:ext uri="{9D8B030D-6E8A-4147-A177-3AD203B41FA5}">
                      <a16:colId xmlns:a16="http://schemas.microsoft.com/office/drawing/2014/main" val="1732006830"/>
                    </a:ext>
                  </a:extLst>
                </a:gridCol>
                <a:gridCol w="739934">
                  <a:extLst>
                    <a:ext uri="{9D8B030D-6E8A-4147-A177-3AD203B41FA5}">
                      <a16:colId xmlns:a16="http://schemas.microsoft.com/office/drawing/2014/main" val="1967208220"/>
                    </a:ext>
                  </a:extLst>
                </a:gridCol>
                <a:gridCol w="739934">
                  <a:extLst>
                    <a:ext uri="{9D8B030D-6E8A-4147-A177-3AD203B41FA5}">
                      <a16:colId xmlns:a16="http://schemas.microsoft.com/office/drawing/2014/main" val="873579177"/>
                    </a:ext>
                  </a:extLst>
                </a:gridCol>
                <a:gridCol w="252767">
                  <a:extLst>
                    <a:ext uri="{9D8B030D-6E8A-4147-A177-3AD203B41FA5}">
                      <a16:colId xmlns:a16="http://schemas.microsoft.com/office/drawing/2014/main" val="2748497612"/>
                    </a:ext>
                  </a:extLst>
                </a:gridCol>
                <a:gridCol w="547095">
                  <a:extLst>
                    <a:ext uri="{9D8B030D-6E8A-4147-A177-3AD203B41FA5}">
                      <a16:colId xmlns:a16="http://schemas.microsoft.com/office/drawing/2014/main" val="1925733847"/>
                    </a:ext>
                  </a:extLst>
                </a:gridCol>
              </a:tblGrid>
              <a:tr h="91763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ne-NP" sz="1200" dirty="0">
                          <a:effectLst/>
                        </a:rPr>
                        <a:t>वडा नं.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जन्म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मृत्यु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सम्बन्ध बिच्छेद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विवाह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बसाई सरी आएको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बसाई सरी जाने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बेवारिसे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100" dirty="0">
                          <a:effectLst/>
                        </a:rPr>
                        <a:t>जम्मा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extLst>
                  <a:ext uri="{0D108BD9-81ED-4DB2-BD59-A6C34878D82A}">
                    <a16:rowId xmlns:a16="http://schemas.microsoft.com/office/drawing/2014/main" val="293843709"/>
                  </a:ext>
                </a:extLst>
              </a:tr>
              <a:tr h="786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पुरूष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महिला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तेश्रो लिङ्ग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जम्मा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पुरूष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महिला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तेश्रो लिङ्ग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जम्मा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जम्मा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जम्मा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दर्ता संख्या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>
                          <a:effectLst/>
                        </a:rPr>
                        <a:t>सदस्यको संख्या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दर्ता संख्या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सदस्यको संख्या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200" dirty="0">
                          <a:effectLst/>
                        </a:rPr>
                        <a:t>जम्मा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2323"/>
                  </a:ext>
                </a:extLst>
              </a:tr>
              <a:tr h="4535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ne-NP" sz="1200" dirty="0">
                          <a:effectLst/>
                        </a:rPr>
                        <a:t>१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१०८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१२५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२३३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४५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१६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५५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३२२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extLst>
                  <a:ext uri="{0D108BD9-81ED-4DB2-BD59-A6C34878D82A}">
                    <a16:rowId xmlns:a16="http://schemas.microsoft.com/office/drawing/2014/main" val="3222406463"/>
                  </a:ext>
                </a:extLst>
              </a:tr>
              <a:tr h="4535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ne-NP" sz="1200">
                          <a:effectLst/>
                        </a:rPr>
                        <a:t>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३७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४१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७८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९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६९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१३८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extLst>
                  <a:ext uri="{0D108BD9-81ED-4DB2-BD59-A6C34878D82A}">
                    <a16:rowId xmlns:a16="http://schemas.microsoft.com/office/drawing/2014/main" val="982842156"/>
                  </a:ext>
                </a:extLst>
              </a:tr>
              <a:tr h="4535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ne-NP" sz="1200" dirty="0">
                          <a:effectLst/>
                        </a:rPr>
                        <a:t>३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५७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५६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११३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१६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५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१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४४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५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१९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२०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८१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२०४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extLst>
                  <a:ext uri="{0D108BD9-81ED-4DB2-BD59-A6C34878D82A}">
                    <a16:rowId xmlns:a16="http://schemas.microsoft.com/office/drawing/2014/main" val="469237834"/>
                  </a:ext>
                </a:extLst>
              </a:tr>
              <a:tr h="4535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ne-NP" sz="1200" dirty="0">
                          <a:effectLst/>
                        </a:rPr>
                        <a:t>४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५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२५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७२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३५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extLst>
                  <a:ext uri="{0D108BD9-81ED-4DB2-BD59-A6C34878D82A}">
                    <a16:rowId xmlns:a16="http://schemas.microsoft.com/office/drawing/2014/main" val="1865869188"/>
                  </a:ext>
                </a:extLst>
              </a:tr>
              <a:tr h="4535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ne-NP" sz="1200" dirty="0">
                          <a:effectLst/>
                        </a:rPr>
                        <a:t>५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५२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५८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११०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१६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१०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२६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४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६५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८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२८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८१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२३६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extLst>
                  <a:ext uri="{0D108BD9-81ED-4DB2-BD59-A6C34878D82A}">
                    <a16:rowId xmlns:a16="http://schemas.microsoft.com/office/drawing/2014/main" val="1975375717"/>
                  </a:ext>
                </a:extLst>
              </a:tr>
              <a:tr h="4535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ne-NP" sz="1200">
                          <a:effectLst/>
                        </a:rPr>
                        <a:t>६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१११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७३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१८४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१७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१८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३५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५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६६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१७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५२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२७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१०१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३३४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extLst>
                  <a:ext uri="{0D108BD9-81ED-4DB2-BD59-A6C34878D82A}">
                    <a16:rowId xmlns:a16="http://schemas.microsoft.com/office/drawing/2014/main" val="2748189893"/>
                  </a:ext>
                </a:extLst>
              </a:tr>
              <a:tr h="4535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ne-NP" sz="1200" dirty="0">
                          <a:effectLst/>
                        </a:rPr>
                        <a:t>७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७३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७८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१५१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६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९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१५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५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२१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५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१४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६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२८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२०३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extLst>
                  <a:ext uri="{0D108BD9-81ED-4DB2-BD59-A6C34878D82A}">
                    <a16:rowId xmlns:a16="http://schemas.microsoft.com/office/drawing/2014/main" val="3969965888"/>
                  </a:ext>
                </a:extLst>
              </a:tr>
              <a:tr h="4535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ne-NP" sz="1200" dirty="0">
                          <a:effectLst/>
                        </a:rPr>
                        <a:t>८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५९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६४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१२३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७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२०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३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४३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६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२४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३५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१२१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२३०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extLst>
                  <a:ext uri="{0D108BD9-81ED-4DB2-BD59-A6C34878D82A}">
                    <a16:rowId xmlns:a16="http://schemas.microsoft.com/office/drawing/2014/main" val="3312842398"/>
                  </a:ext>
                </a:extLst>
              </a:tr>
              <a:tr h="9113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ne-NP" sz="1200" dirty="0">
                          <a:effectLst/>
                        </a:rPr>
                        <a:t>जम्मा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४९९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४९८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०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९९७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८९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६४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०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१५३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२२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३१८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>
                          <a:effectLst/>
                        </a:rPr>
                        <a:t>४२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१३३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१७०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६०८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०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e-NP" sz="1400" dirty="0">
                          <a:effectLst/>
                        </a:rPr>
                        <a:t>१</a:t>
                      </a:r>
                      <a:r>
                        <a:rPr lang="en-US" sz="1400" dirty="0">
                          <a:effectLst/>
                        </a:rPr>
                        <a:t>,</a:t>
                      </a:r>
                      <a:r>
                        <a:rPr lang="ne-NP" sz="1400" dirty="0">
                          <a:effectLst/>
                        </a:rPr>
                        <a:t>७०२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6731" marR="56731" marT="0" marB="0" anchor="ctr"/>
                </a:tc>
                <a:extLst>
                  <a:ext uri="{0D108BD9-81ED-4DB2-BD59-A6C34878D82A}">
                    <a16:rowId xmlns:a16="http://schemas.microsoft.com/office/drawing/2014/main" val="2459338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02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" y="76200"/>
            <a:ext cx="89916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सामाजिक सुरक्षा तथा पञ्जिकरण अन्तर्गत कार्यहरुको केही झलकहरुः</a:t>
            </a:r>
            <a:r>
              <a:rPr lang="en-US" sz="36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6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09600"/>
            <a:ext cx="9105233" cy="6248400"/>
            <a:chOff x="76200" y="487362"/>
            <a:chExt cx="9181433" cy="62484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563562"/>
              <a:ext cx="4841631" cy="3200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833" y="487362"/>
              <a:ext cx="4495800" cy="324643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1" y="3763963"/>
              <a:ext cx="4660232" cy="2971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833" y="3733800"/>
              <a:ext cx="4495800" cy="2989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229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sz="4400" b="1" kern="1200">
                <a:solidFill>
                  <a:schemeClr val="l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ne-NP" sz="3200" cap="all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सामाजिक सुरक्षा तथा पञ्जिकरण अन्तर्गत कार्यहरुको केही झलकहरुः</a:t>
            </a:r>
            <a:r>
              <a:rPr lang="en-US" sz="3600" cap="all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6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09600"/>
            <a:ext cx="9144000" cy="6248400"/>
            <a:chOff x="0" y="609600"/>
            <a:chExt cx="9144000" cy="6248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9600"/>
              <a:ext cx="4648200" cy="3124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609600"/>
              <a:ext cx="4495800" cy="3124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33800"/>
              <a:ext cx="4648200" cy="3124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3733800"/>
              <a:ext cx="4495800" cy="3124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422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833021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e-NP" sz="2400" b="1" dirty="0">
                <a:latin typeface="Kokila" pitchFamily="34" charset="0"/>
                <a:cs typeface="Kokila" pitchFamily="34" charset="0"/>
              </a:rPr>
              <a:t>आ.व.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२०७९/८०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को गाउँसभाबाट स्विकृत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सिन्कौले माझखर्क सडक निर्माण सम्पन्न, धिलेखोला खानेपानी सिमसिमे खानेपानी वडा नं. २ निर्माण सम्पन्न भएको । साईपा परेवा झरना सडक मर्मत तथा निर्माण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भएको ।</a:t>
            </a:r>
            <a:r>
              <a:rPr lang="en-US" sz="2400" b="1" dirty="0" smtClean="0">
                <a:latin typeface="Kokila" pitchFamily="34" charset="0"/>
                <a:cs typeface="Kokila" pitchFamily="34" charset="0"/>
              </a:rPr>
              <a:t>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ठागेगाउँ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आले कित्ता बाटो निर्माणमा थप र वडा भरीको बाटो मर्मत वडा नं.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२ सम्पन्न भएको । १५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शैया आधारभूत अस्पताल निर्माण उ.गा.पा. ५ मा निर्माणाधीन रहेको ।</a:t>
            </a:r>
            <a:r>
              <a:rPr lang="ne-NP" sz="2400" dirty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पुरानोगढी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पुनःनिर्माण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निर्माण भई सकेको</a:t>
            </a:r>
            <a:r>
              <a:rPr lang="ne-NP" sz="2400" b="1" dirty="0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।</a:t>
            </a:r>
            <a:r>
              <a:rPr lang="ne-NP" sz="2400" b="1" dirty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भ्यु टावर मर्मत तथा निर्माण कार्य सकिएको । आधारभूत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स्वास्थ्य चौकी भवन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निर्माण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वडा नं ७ मा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रहेको । नेपालटार-उदयपुरगढी सडक ग्राभेल कार्य भएको । वडाभरीको खानेपानी तथा इन्टेक निर्माण</a:t>
            </a:r>
            <a:r>
              <a:rPr lang="en-US" sz="2400" b="1" dirty="0" smtClean="0">
                <a:latin typeface="Kokila" pitchFamily="34" charset="0"/>
                <a:cs typeface="Kokila" pitchFamily="34" charset="0"/>
              </a:rPr>
              <a:t>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वडा नं. ४ । जरुवा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चप्लेटी खाल्टै रुन्चे भञ्ज्याङ सडक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निर्माण ।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स्वास्थ्यचौकी डुम्रे भवन निर्माण तथा मर्मत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सम्भार ।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मिल घट्टा सिम्ले खोलाघारी हुँदै चुरुम्फा स्कुल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सडक ।</a:t>
            </a:r>
            <a:r>
              <a:rPr lang="ne-NP" sz="2400" dirty="0" smtClean="0"/>
              <a:t>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कोन्ज्योसोम गुम्बाको निर्माण कार्य सम्पन्न भएको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वडा नं. ३, १५ शैयाको अस्पताल जाने बाटो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ग्राभेल । बाह्रविसे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बन्दुके पाखा सिमलडाडा सडक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निर्माण । वडा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नं. ४ वडा भवन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सम्पन्न ।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आँप डाँडा  तित्रिबोट सिरवानी सडक मर्मत तथा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निर्माण वडा नं. २ ।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पेमा छ्योलिपङ गुम्बा बौद्ध गुम्बा अपुरो पूरा गर्न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वडानं. ६ ।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एक घर एक धारा डुम्रे खा.पा. आयोजना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निर्माण । उदयपुरगढी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खानेपानी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मर्मत । खत्रिटार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धप्पर भुमरे लाहान सडक मर्मत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निर्माण ।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देउलीकुना बाहुनीटार बर्रे </a:t>
            </a: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सडक ।</a:t>
            </a:r>
            <a:endParaRPr lang="en-US" sz="2400" b="1" dirty="0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228600" y="152400"/>
            <a:ext cx="3505200" cy="55618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आ)पूर्वाधार विकासः-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86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0877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200" dirty="0">
              <a:latin typeface="Preeti" pitchFamily="2" charset="0"/>
            </a:endParaRPr>
          </a:p>
          <a:p>
            <a:pPr algn="just"/>
            <a:endParaRPr lang="en-US" sz="3200" dirty="0">
              <a:latin typeface="Preeti" pitchFamily="2" charset="0"/>
            </a:endParaRPr>
          </a:p>
          <a:p>
            <a:pPr algn="just"/>
            <a:r>
              <a:rPr lang="en-US" sz="3200" dirty="0">
                <a:latin typeface="Preeti" pitchFamily="2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61238-0365-4637-B516-22A934E63953}"/>
              </a:ext>
            </a:extLst>
          </p:cNvPr>
          <p:cNvSpPr/>
          <p:nvPr/>
        </p:nvSpPr>
        <p:spPr>
          <a:xfrm>
            <a:off x="381000" y="110877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200" dirty="0">
              <a:latin typeface="Preeti" pitchFamily="2" charset="0"/>
            </a:endParaRPr>
          </a:p>
          <a:p>
            <a:pPr algn="just"/>
            <a:endParaRPr lang="en-US" sz="3200" dirty="0">
              <a:latin typeface="Preeti" pitchFamily="2" charset="0"/>
            </a:endParaRPr>
          </a:p>
          <a:p>
            <a:pPr algn="just"/>
            <a:r>
              <a:rPr lang="en-US" sz="3200" dirty="0">
                <a:latin typeface="Preeti" pitchFamily="2" charset="0"/>
              </a:rPr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1" y="76200"/>
            <a:ext cx="903859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पूर्वाधार विकास अन्तर्गत भएका कार्यहरुको केही झलकहरुः</a:t>
            </a:r>
            <a:r>
              <a:rPr lang="en-US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63893"/>
            <a:ext cx="4390390" cy="2917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663893"/>
            <a:ext cx="4695825" cy="61179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3600451"/>
            <a:ext cx="4304348" cy="317182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575" y="6488430"/>
            <a:ext cx="1981199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भ्यू टावर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695825" y="3297555"/>
            <a:ext cx="1981199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पञ्चावती मन्दिर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00601" y="6497955"/>
            <a:ext cx="1981199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परेवा झरना शिवको मूर्ती</a:t>
            </a:r>
          </a:p>
        </p:txBody>
      </p:sp>
    </p:spTree>
    <p:extLst>
      <p:ext uri="{BB962C8B-B14F-4D97-AF65-F5344CB8AC3E}">
        <p14:creationId xmlns:p14="http://schemas.microsoft.com/office/powerpoint/2010/main" val="7560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0877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200" dirty="0">
              <a:latin typeface="Preeti" pitchFamily="2" charset="0"/>
            </a:endParaRPr>
          </a:p>
          <a:p>
            <a:pPr algn="just"/>
            <a:endParaRPr lang="en-US" sz="3200" dirty="0">
              <a:latin typeface="Preeti" pitchFamily="2" charset="0"/>
            </a:endParaRPr>
          </a:p>
          <a:p>
            <a:pPr algn="just"/>
            <a:r>
              <a:rPr lang="en-US" sz="3200" dirty="0">
                <a:latin typeface="Preeti" pitchFamily="2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61238-0365-4637-B516-22A934E63953}"/>
              </a:ext>
            </a:extLst>
          </p:cNvPr>
          <p:cNvSpPr/>
          <p:nvPr/>
        </p:nvSpPr>
        <p:spPr>
          <a:xfrm>
            <a:off x="381000" y="110877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200" dirty="0">
              <a:latin typeface="Preeti" pitchFamily="2" charset="0"/>
            </a:endParaRPr>
          </a:p>
          <a:p>
            <a:pPr algn="just"/>
            <a:endParaRPr lang="en-US" sz="3200" dirty="0">
              <a:latin typeface="Preeti" pitchFamily="2" charset="0"/>
            </a:endParaRPr>
          </a:p>
          <a:p>
            <a:pPr algn="just"/>
            <a:r>
              <a:rPr lang="en-US" sz="3200" dirty="0">
                <a:latin typeface="Preeti" pitchFamily="2" charset="0"/>
              </a:rPr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1" y="76200"/>
            <a:ext cx="903859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पूर्वाधार विकास अन्तर्गत भएका कार्यहरुको केही झलकहरुः</a:t>
            </a:r>
            <a:r>
              <a:rPr lang="en-US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26" y="719137"/>
            <a:ext cx="4605866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" y="719138"/>
            <a:ext cx="4410074" cy="60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26" y="3581399"/>
            <a:ext cx="4648200" cy="323373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626" y="6499860"/>
            <a:ext cx="1981199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छेलो हान्ने मूर्ति वडा नं. ६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86276" y="6509385"/>
            <a:ext cx="1981199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वडा नं.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1" y="3242310"/>
            <a:ext cx="2819399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वडा नं. ७ खानेपानी योजना अनुगमनम</a:t>
            </a:r>
          </a:p>
        </p:txBody>
      </p:sp>
    </p:spTree>
    <p:extLst>
      <p:ext uri="{BB962C8B-B14F-4D97-AF65-F5344CB8AC3E}">
        <p14:creationId xmlns:p14="http://schemas.microsoft.com/office/powerpoint/2010/main" val="373913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/>
          </p:cNvSpPr>
          <p:nvPr/>
        </p:nvSpPr>
        <p:spPr>
          <a:xfrm>
            <a:off x="76201" y="76200"/>
            <a:ext cx="903859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2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पूर्वाधार विकास अन्तर्गत भएका कार्यहरुको केही झलकहरुः</a:t>
            </a:r>
            <a:r>
              <a:rPr lang="en-US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1" y="664179"/>
            <a:ext cx="9067799" cy="6193821"/>
            <a:chOff x="76201" y="664179"/>
            <a:chExt cx="9067799" cy="61938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51" y="719136"/>
              <a:ext cx="4611749" cy="297618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496" y="3886200"/>
              <a:ext cx="4548504" cy="2971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278" y="664179"/>
              <a:ext cx="4527722" cy="30861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1" y="3695321"/>
              <a:ext cx="4540077" cy="3162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394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229600" cy="609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36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पूर्वाधार विकास अन्तर्गत भएका कार्यहरुको केही झलकहरुः</a:t>
            </a:r>
            <a:r>
              <a:rPr lang="en-US" sz="36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36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4495800" cy="6061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12" y="762000"/>
            <a:ext cx="4243388" cy="6032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8200" y="6547773"/>
            <a:ext cx="2924476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१५ शैयाको हस्पिटल निर्माणको ढलान</a:t>
            </a:r>
          </a:p>
        </p:txBody>
      </p:sp>
      <p:sp>
        <p:nvSpPr>
          <p:cNvPr id="9" name="Rectangle 8"/>
          <p:cNvSpPr/>
          <p:nvPr/>
        </p:nvSpPr>
        <p:spPr>
          <a:xfrm>
            <a:off x="279400" y="6547773"/>
            <a:ext cx="2924476" cy="274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b="1" dirty="0" smtClean="0">
                <a:solidFill>
                  <a:schemeClr val="bg1"/>
                </a:solidFill>
                <a:latin typeface="Kokila" pitchFamily="34" charset="0"/>
                <a:cs typeface="Kokila" pitchFamily="34" charset="0"/>
              </a:rPr>
              <a:t>१५ शैयाको हस्पिटल निर्माणको ढलान</a:t>
            </a:r>
          </a:p>
        </p:txBody>
      </p:sp>
    </p:spTree>
    <p:extLst>
      <p:ext uri="{BB962C8B-B14F-4D97-AF65-F5344CB8AC3E}">
        <p14:creationId xmlns:p14="http://schemas.microsoft.com/office/powerpoint/2010/main" val="7772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839200" cy="6324600"/>
          </a:xfrm>
        </p:spPr>
        <p:txBody>
          <a:bodyPr>
            <a:normAutofit/>
          </a:bodyPr>
          <a:lstStyle/>
          <a:p>
            <a:pPr marL="461963" indent="-461963" algn="just">
              <a:buNone/>
            </a:pPr>
            <a:r>
              <a:rPr lang="ne-NP" sz="2400" b="1" dirty="0" smtClean="0">
                <a:latin typeface="Kokila" pitchFamily="34" charset="0"/>
                <a:cs typeface="Kokila" pitchFamily="34" charset="0"/>
              </a:rPr>
              <a:t>क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) सहभागितामूलक योजना तर्जुमा पद्धति अनुसार बस्ती तथा टोलहरुबाट योजना तथा कार्यक्रम संकलन गरिएको थियो 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461963" indent="-461963" algn="just">
              <a:buNone/>
            </a:pPr>
            <a:r>
              <a:rPr lang="ne-NP" sz="2400" b="1" dirty="0">
                <a:latin typeface="Kokila" pitchFamily="34" charset="0"/>
                <a:cs typeface="Kokila" pitchFamily="34" charset="0"/>
              </a:rPr>
              <a:t>ख) उक्त मागहरुलाई सबै वडा समितिले अन्तिम रुप दिई प्राप्त बजेट सिलिंग र मार्गदर्शनका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परिधी भित्र रही योजना तथा कार्यक्रमहरु गाउँ कार्यपालिका कार्यालयमा पेश गरियो 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461963" indent="-461963" algn="just">
              <a:buNone/>
            </a:pPr>
            <a:r>
              <a:rPr lang="ne-NP" sz="2400" b="1" dirty="0">
                <a:latin typeface="Kokila" pitchFamily="34" charset="0"/>
                <a:cs typeface="Kokila" pitchFamily="34" charset="0"/>
              </a:rPr>
              <a:t>ग) गाउँ कार्यपालिकाले गठन गरेको बजेट तथा कार्यक्रम तुर्जमा समितिले वडास्तरबाट आएका मागसाथै गाउँपालिका क्षेत्रमा आवश्यक योजना तथा कार्यक्रमहरु समावेश गरी अन्तिम रुप दिई गाउँ कार्यपालिका बैठकमा पेश गरियो 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461963" indent="-461963" algn="just">
              <a:buNone/>
            </a:pPr>
            <a:r>
              <a:rPr lang="ne-NP" sz="2400" b="1" dirty="0">
                <a:latin typeface="Kokila" pitchFamily="34" charset="0"/>
                <a:cs typeface="Kokila" pitchFamily="34" charset="0"/>
              </a:rPr>
              <a:t>घ) गाउँ कार्यपालिकाबाट स्वीकृत गरी गाउँसभा बैठकमा पेश गरियो 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461963" indent="-461963" algn="just">
              <a:buNone/>
            </a:pPr>
            <a:r>
              <a:rPr lang="ne-NP" sz="2400" b="1" dirty="0">
                <a:latin typeface="Kokila" pitchFamily="34" charset="0"/>
                <a:cs typeface="Kokila" pitchFamily="34" charset="0"/>
              </a:rPr>
              <a:t>ङ) जनताको प्रत्यक्ष सहभागिता तथा विषयगत समितिमा व्यापक सहभागिता</a:t>
            </a:r>
            <a:r>
              <a:rPr lang="en-US" sz="2400" b="1" dirty="0">
                <a:latin typeface="Kokila" pitchFamily="34" charset="0"/>
                <a:cs typeface="Kokila" pitchFamily="34" charset="0"/>
              </a:rPr>
              <a:t>, </a:t>
            </a:r>
            <a:r>
              <a:rPr lang="ne-NP" sz="2400" b="1" dirty="0">
                <a:latin typeface="Kokila" pitchFamily="34" charset="0"/>
                <a:cs typeface="Kokila" pitchFamily="34" charset="0"/>
              </a:rPr>
              <a:t>छलफल र सहमतिमा यो वार्षिक बजेट तथा कार्यक्रम तर्जुमा गरिएको छ ।</a:t>
            </a:r>
            <a:endParaRPr lang="en-US" sz="2400" b="1" dirty="0">
              <a:latin typeface="Kokila" pitchFamily="34" charset="0"/>
              <a:cs typeface="Kokila" pitchFamily="34" charset="0"/>
            </a:endParaRP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Pentagon 3"/>
          <p:cNvSpPr/>
          <p:nvPr/>
        </p:nvSpPr>
        <p:spPr>
          <a:xfrm>
            <a:off x="304800" y="223520"/>
            <a:ext cx="6172200" cy="68580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बजेट तर्जुमाका प्रमुख नीति तथा आधारहरुः- </a:t>
            </a:r>
            <a:endParaRPr lang="ne-NP" sz="3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142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578" y="838200"/>
            <a:ext cx="86848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e-NP" sz="2800" b="1" dirty="0">
                <a:latin typeface="Kokila" pitchFamily="34" charset="0"/>
                <a:cs typeface="Kokila" pitchFamily="34" charset="0"/>
              </a:rPr>
              <a:t>यस गाउँपालिकामा सेवा प्रवाहका विषयमा प्रविधि मैत्री बनाउन आधारभूत संरचनाहरु तयार गरिदै लगिएको छ, गाउँपालिकाको न्यायीक समिति, पूर्वाधारका कार्यक्रमहरुको योजनाहरु ब्यवस्थीत गर्न सफ्टवेयर मार्फत सबै वडाका योजनाहरु </a:t>
            </a:r>
            <a:r>
              <a:rPr lang="ne-NP" sz="2800" b="1" dirty="0" smtClean="0">
                <a:latin typeface="Kokila" pitchFamily="34" charset="0"/>
                <a:cs typeface="Kokila" pitchFamily="34" charset="0"/>
              </a:rPr>
              <a:t>सम्झौता गर्ने भुक्तानी गर्ने गरिएको छ । फ्युल </a:t>
            </a:r>
            <a:r>
              <a:rPr lang="ne-NP" sz="2800" b="1" dirty="0">
                <a:latin typeface="Kokila" pitchFamily="34" charset="0"/>
                <a:cs typeface="Kokila" pitchFamily="34" charset="0"/>
              </a:rPr>
              <a:t>र सवारी सर्भिसिङ्गका लागि सफ्टवेयर ल्याइएको । राजस्व संकलनका लागि मालपोत कर र नगदी करका लागि सफ्टवेयरद्वारा व्यवस्थापन गरिएको । </a:t>
            </a:r>
            <a:r>
              <a:rPr lang="ne-NP" sz="2800" b="1" dirty="0" smtClean="0">
                <a:latin typeface="Kokila" pitchFamily="34" charset="0"/>
                <a:cs typeface="Kokila" pitchFamily="34" charset="0"/>
              </a:rPr>
              <a:t>कर्मचारी परिचयपत्र </a:t>
            </a:r>
            <a:r>
              <a:rPr lang="ne-NP" sz="2800" b="1" dirty="0">
                <a:latin typeface="Kokila" pitchFamily="34" charset="0"/>
                <a:cs typeface="Kokila" pitchFamily="34" charset="0"/>
              </a:rPr>
              <a:t>बनाउन प्रिन्टर खरिद गरी सफ्टवेयरबाट बनाउन थालिएको </a:t>
            </a:r>
            <a:r>
              <a:rPr lang="ne-NP" sz="2800" b="1" dirty="0" smtClean="0">
                <a:latin typeface="Kokila" pitchFamily="34" charset="0"/>
                <a:cs typeface="Kokila" pitchFamily="34" charset="0"/>
              </a:rPr>
              <a:t>। सार्वजनिक सेवालाई प्रभावकारी बनाउन र नियमित बनाउन ई-हाजिरी गाउँपालिकाको कार्यालय, वडाहरु र मा स्वास्थ्य संस्थाहरुमा अनिवार्यरुपमा लागू गरिएको छ । दर्ता चलानी तथा सूचकीरण सम्बन्धी कार्यहरु सफ्टवेयर मार्फत गर्ने गरिएको छ । वडा सचिव तथा कर्मचारीलाई कम्प्युटर सम्बन्धी तालिम सञ्चालन गरिएको छ । कर्मचारीहरुलाई नेतृत्व विकास, प्रस्तावना तथा प्रतिवेदन लेखन सम्बन्धी १ दिने तालिम सञ्चालन गरिएको छ। </a:t>
            </a:r>
            <a:endParaRPr lang="en-US" sz="2800" b="1" dirty="0">
              <a:latin typeface="Kokila" pitchFamily="34" charset="0"/>
              <a:cs typeface="Kokila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228600" y="152400"/>
            <a:ext cx="5257800" cy="55618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e-N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ङ) </a:t>
            </a:r>
            <a:r>
              <a:rPr lang="ne-NP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सुशासन तथा क्षमता विकास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4775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CDB987-5020-4775-BA2A-144FF3629A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229600" cy="609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800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सुशासन तथा क्षमता</a:t>
            </a:r>
            <a:r>
              <a:rPr lang="ne-NP" sz="28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 विकास अन्तर्गत भएका कार्यहरुको केही झलकहरुः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Kokila" pitchFamily="34" charset="0"/>
                <a:cs typeface="Kokila" pitchFamily="34" charset="0"/>
              </a:rPr>
              <a:t>-</a:t>
            </a:r>
            <a:endParaRPr lang="en-US" sz="2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Kokila" pitchFamily="34" charset="0"/>
              <a:cs typeface="Kokil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0" y="1326077"/>
            <a:ext cx="8819408" cy="4960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286000" y="5030262"/>
            <a:ext cx="4800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a-IN" sz="8000" b="1" dirty="0">
                <a:ea typeface="Kalimati" pitchFamily="2"/>
                <a:cs typeface="Kalimati" pitchFamily="2"/>
              </a:rPr>
              <a:t>धन्यवाद</a:t>
            </a:r>
            <a:r>
              <a:rPr lang="en-US" sz="8000" b="1" dirty="0">
                <a:ea typeface="Kalimati" pitchFamily="2"/>
                <a:cs typeface="Kalimati" pitchFamily="2"/>
              </a:rPr>
              <a:t> !</a:t>
            </a:r>
            <a:endParaRPr lang="en-US" sz="13800" b="1" dirty="0">
              <a:latin typeface="Arial" charset="0"/>
              <a:ea typeface="Kalimati" pitchFamily="2"/>
              <a:cs typeface="Kalimati" pitchFamily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BF58FC-8ED9-4760-A7C7-922986F62E53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190500" y="609600"/>
            <a:ext cx="8763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ne-NP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limati" pitchFamily="2"/>
                <a:cs typeface="Kalimati" pitchFamily="2"/>
              </a:rPr>
              <a:t>सुझाव एवं जिज्ञासाको लागि... उदयपुरगढी गाँउपालिकाको कार्यालयको आधिकारिक इमेल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limati" pitchFamily="2"/>
                <a:cs typeface="Kalimati" pitchFamily="2"/>
              </a:rPr>
              <a:t>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Kalimati" pitchFamily="2"/>
              </a:rPr>
              <a:t>udayapurgadhirm@gmail.com</a:t>
            </a:r>
            <a:r>
              <a:rPr lang="ne-NP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limati" pitchFamily="2"/>
                <a:cs typeface="Kalimati" pitchFamily="2"/>
              </a:rPr>
              <a:t> मा सम्पर्क राख्नुहुन अनुरोध छ।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alimati" pitchFamily="2"/>
              <a:cs typeface="Kalimat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654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itchFamily="34" charset="0"/>
                <a:cs typeface="Kokila" pitchFamily="34" charset="0"/>
              </a:rPr>
              <a:t>आ.व. २०७९/८० को समग्र आय र व्ययको विवरण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itchFamily="34" charset="0"/>
              <a:cs typeface="Kokila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0E547A-00B9-4C89-B378-E5B940CC3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104690"/>
              </p:ext>
            </p:extLst>
          </p:nvPr>
        </p:nvGraphicFramePr>
        <p:xfrm>
          <a:off x="152400" y="838200"/>
          <a:ext cx="8839201" cy="4795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6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895">
                  <a:extLst>
                    <a:ext uri="{9D8B030D-6E8A-4147-A177-3AD203B41FA5}">
                      <a16:colId xmlns:a16="http://schemas.microsoft.com/office/drawing/2014/main" val="2882604281"/>
                    </a:ext>
                  </a:extLst>
                </a:gridCol>
                <a:gridCol w="1722895">
                  <a:extLst>
                    <a:ext uri="{9D8B030D-6E8A-4147-A177-3AD203B41FA5}">
                      <a16:colId xmlns:a16="http://schemas.microsoft.com/office/drawing/2014/main" val="11164625"/>
                    </a:ext>
                  </a:extLst>
                </a:gridCol>
                <a:gridCol w="1348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8353">
                  <a:extLst>
                    <a:ext uri="{9D8B030D-6E8A-4147-A177-3AD203B41FA5}">
                      <a16:colId xmlns:a16="http://schemas.microsoft.com/office/drawing/2014/main" val="1518925714"/>
                    </a:ext>
                  </a:extLst>
                </a:gridCol>
              </a:tblGrid>
              <a:tr h="866813"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शीर्षक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प्रस्ताविक आय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-</a:t>
                      </a:r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रु. हजारमा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_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वास्तविक</a:t>
                      </a:r>
                      <a:r>
                        <a:rPr lang="ne-NP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आय</a:t>
                      </a:r>
                    </a:p>
                    <a:p>
                      <a:pPr algn="ctr" fontAlgn="b"/>
                      <a:r>
                        <a:rPr lang="ne-NP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(रु. हजारमा)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Joo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-?=</a:t>
                      </a:r>
                      <a:r>
                        <a:rPr lang="en-US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</a:t>
                      </a:r>
                      <a:r>
                        <a:rPr lang="en-US" sz="28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xhf</a:t>
                      </a:r>
                      <a:r>
                        <a:rPr lang="en-US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/df_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afFsL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/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sd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-?=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xhf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/df_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787"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u="none" strike="noStrike" dirty="0" smtClean="0">
                          <a:effectLst/>
                          <a:latin typeface="Kokila" pitchFamily="34" charset="0"/>
                          <a:cs typeface="Kalimati" pitchFamily="2"/>
                        </a:rPr>
                        <a:t>संघीय</a:t>
                      </a:r>
                      <a:r>
                        <a:rPr lang="ne-NP" sz="1800" u="none" strike="noStrike" baseline="0" dirty="0" smtClean="0">
                          <a:effectLst/>
                          <a:latin typeface="Kokila" pitchFamily="34" charset="0"/>
                          <a:cs typeface="Kalimati" pitchFamily="2"/>
                        </a:rPr>
                        <a:t> समानीकरण तर्फ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itchFamily="34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172700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159377.5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149447.2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9930.3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753"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संघीय सशर्त</a:t>
                      </a:r>
                      <a:r>
                        <a:rPr lang="ne-NP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तर्फ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299714.4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265787.6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265787.6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763"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प्रदेश समानीकरण तर्फ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9598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8363.2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7986.1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377.1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प्रदेश सशर्त अनुदान</a:t>
                      </a:r>
                      <a:r>
                        <a:rPr lang="ne-NP" sz="1800" u="none" strike="noStrike" baseline="0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 तर्फ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8682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7610.3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7610.3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253627"/>
                  </a:ext>
                </a:extLst>
              </a:tr>
              <a:tr h="44010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प्रदेश समपूरक</a:t>
                      </a:r>
                      <a:r>
                        <a:rPr lang="ne-NP" sz="1800" u="none" strike="noStrike" baseline="0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 अनुदान तर्फ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8979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8979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160992"/>
                  </a:ext>
                </a:extLst>
              </a:tr>
              <a:tr h="3936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राजश्व</a:t>
                      </a:r>
                      <a:r>
                        <a:rPr lang="ne-NP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 वाँडफाँड तर्फ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125751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96804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94017.4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2786.6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137593"/>
                  </a:ext>
                </a:extLst>
              </a:tr>
              <a:tr h="391609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आन्तरिक स्रोत तर्फ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96963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100963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72780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28183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732937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सामाजिक सुरक्षा भत्ता तर्फ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122878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166357.2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166357.2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-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695595"/>
                  </a:ext>
                </a:extLst>
              </a:tr>
              <a:tr h="51895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जम्मा रु.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846286.4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814241.8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</a:rPr>
                        <a:t>772964.8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21277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4754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0018"/>
            <a:ext cx="8763000" cy="6157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e-NP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  <a:cs typeface="Kalimati" pitchFamily="2"/>
              </a:rPr>
              <a:t>आ.व. २०७९/८० को बजेटको समग्र अवस्था क्षेत्रगत</a:t>
            </a:r>
            <a:r>
              <a:rPr lang="ne-N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336241"/>
              </p:ext>
            </p:extLst>
          </p:nvPr>
        </p:nvGraphicFramePr>
        <p:xfrm>
          <a:off x="152400" y="914400"/>
          <a:ext cx="8763000" cy="472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88260428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शीर्षक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ljlgof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]hg /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-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xhf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/df_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</a:p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-?=</a:t>
                      </a:r>
                      <a:r>
                        <a:rPr lang="en-US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xhf</a:t>
                      </a:r>
                      <a:r>
                        <a:rPr lang="en-US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/df_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800" b="1" u="none" strike="noStrike" dirty="0">
                          <a:effectLst/>
                          <a:latin typeface="Preeti" pitchFamily="2" charset="0"/>
                        </a:rPr>
                        <a:t>{ </a:t>
                      </a:r>
                    </a:p>
                    <a:p>
                      <a:pPr algn="ctr" fontAlgn="b"/>
                      <a:r>
                        <a:rPr lang="en-US" sz="2800" b="1" u="none" strike="noStrike" dirty="0" err="1">
                          <a:effectLst/>
                          <a:latin typeface="Preeti" pitchFamily="2" charset="0"/>
                        </a:rPr>
                        <a:t>k|ltztdf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आर्थिक</a:t>
                      </a:r>
                      <a:r>
                        <a:rPr lang="ne-NP" sz="2000" b="1" u="none" strike="noStrike" baseline="0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 विकास तर्फ </a:t>
                      </a:r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  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73368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57056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77.77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सामाजिक विकास तर्फ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326074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295019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90.48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पूर्वाधार</a:t>
                      </a:r>
                      <a:r>
                        <a:rPr lang="ne-NP" sz="2000" b="1" u="none" strike="noStrike" baseline="0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 विकास तर्फ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173762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137881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79.34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343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 baseline="0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सुशासन संस्थागत विकास तर्फ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24050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18143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75.44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925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itchFamily="2"/>
                        </a:rPr>
                        <a:t>कार्यालय सञ्चालन तथा प्रशासनिक तर्फ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125754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98505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78.33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25362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b="1" u="none" strike="noStrike" dirty="0" smtClean="0">
                          <a:effectLst/>
                          <a:latin typeface="Preeti" pitchFamily="2" charset="0"/>
                          <a:cs typeface="Kalimati" pitchFamily="2"/>
                        </a:rPr>
                        <a:t>जम्मा रु.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723008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60660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 Himali"/>
                          <a:cs typeface="Kalimati" pitchFamily="2"/>
                        </a:rPr>
                        <a:t>83.90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Fontasy Himali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206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DEFC8C6-79A0-489D-BCD0-1B00D209E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83369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783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8283</TotalTime>
  <Words>4515</Words>
  <Application>Microsoft Office PowerPoint</Application>
  <PresentationFormat>On-screen Show (4:3)</PresentationFormat>
  <Paragraphs>1131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80" baseType="lpstr">
      <vt:lpstr>Abhyudaya</vt:lpstr>
      <vt:lpstr>ARAP 11</vt:lpstr>
      <vt:lpstr>Arial</vt:lpstr>
      <vt:lpstr>Calibri</vt:lpstr>
      <vt:lpstr>Cambria</vt:lpstr>
      <vt:lpstr>Fontasy Himali</vt:lpstr>
      <vt:lpstr>Kalimati</vt:lpstr>
      <vt:lpstr>Kokila</vt:lpstr>
      <vt:lpstr>Lucida Sans Unicode</vt:lpstr>
      <vt:lpstr>Mangal</vt:lpstr>
      <vt:lpstr>Preeti</vt:lpstr>
      <vt:lpstr>Times New Roman</vt:lpstr>
      <vt:lpstr>Urmila</vt:lpstr>
      <vt:lpstr>Verdana</vt:lpstr>
      <vt:lpstr>Wingdings</vt:lpstr>
      <vt:lpstr>Wingdings 2</vt:lpstr>
      <vt:lpstr>Wingdings 3</vt:lpstr>
      <vt:lpstr>Concourse</vt:lpstr>
      <vt:lpstr>PowerPoint Presentation</vt:lpstr>
      <vt:lpstr>गत आ.व. २०७९/८० को बजेटको समग्र अवस्था </vt:lpstr>
      <vt:lpstr>PowerPoint Presentation</vt:lpstr>
      <vt:lpstr>PowerPoint Presentation</vt:lpstr>
      <vt:lpstr>PowerPoint Presentation</vt:lpstr>
      <vt:lpstr>PowerPoint Presentation</vt:lpstr>
      <vt:lpstr>आ.व. २०७९/८० को समग्र आय र व्ययको विवरण</vt:lpstr>
      <vt:lpstr>आ.व. २०७९/८० को बजेटको समग्र अवस्था क्षेत्रगत  </vt:lpstr>
      <vt:lpstr>PowerPoint Presentation</vt:lpstr>
      <vt:lpstr>आ.व. २०७९/८० को बजेटको समग्र खर्च अवस्था  (संघीय वित्तीय समानीकरण तर्फको खर्च)</vt:lpstr>
      <vt:lpstr>आ.व. २०७९/८० को बजेटको समग्र खर्च अवस्था  (संघीय शसर्त तर्फको खर्च)</vt:lpstr>
      <vt:lpstr>आ.व. २०७९/८० को बजेटको समग्र खर्च अवस्था  (अल्या र आन्तरिक श्रोत तर्फको खर्च)</vt:lpstr>
      <vt:lpstr>आ.व.२०७९/०८० को बजेटको समग्र खर्च अवस्था  (राजस्व बाँडफाँड संघ र प्रदेश तर्फको खर्च)</vt:lpstr>
      <vt:lpstr>आ.व.२०७९/८० को बजेटको समग्र खर्च अवस्था  (प्रदेश समानीकरण तर्फको खर्च)</vt:lpstr>
      <vt:lpstr>आ.व.२०७९/८० को बजेटको समग्र खर्च अवस्था  (प्रदेश सशर्त तर्फको खर्च)</vt:lpstr>
      <vt:lpstr>आ.व.२०७९/८० को बजेटको समग्र खर्च अवस्था  (प्रदेश समपुरक तर्फको खर्च)</vt:lpstr>
      <vt:lpstr>PowerPoint Presentation</vt:lpstr>
      <vt:lpstr>PowerPoint Presentation</vt:lpstr>
      <vt:lpstr>PowerPoint Presentation</vt:lpstr>
      <vt:lpstr>कृषि शाखा तर्फ सञ्चालित कार्यक्रमको केही तस्विरहरुः-</vt:lpstr>
      <vt:lpstr>कृषि शाखा तर्फ सञ्चालित कार्यक्रमको केही तस्विरहरुः-</vt:lpstr>
      <vt:lpstr>अ)आर्थिक विकासः- ख) पशु पन्छी विकास शाखाः- </vt:lpstr>
      <vt:lpstr>PowerPoint Presentation</vt:lpstr>
      <vt:lpstr>पशुपंक्षी विकास शाखा तर्फ सञ्चालित कार्यक्रमको केही तस्विरहरुः-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आ)सामाजिक विकासः- च) सामाजिक सुरक्षा तथा पञ्जिकरण तर्फः-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सामाजिक सुरक्षा तथा पञ्जिकरण अन्तर्गत कार्यहरुको केही झलकहरुः-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पूर्वाधार विकास अन्तर्गत भएका कार्यहरुको केही झलकहरुः-</vt:lpstr>
      <vt:lpstr>PowerPoint Presentation</vt:lpstr>
      <vt:lpstr>सुशासन तथा क्षमता विकास अन्तर्गत भएका कार्यहरुको केही झलकहरुः-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kl/of]hgf sfof{Gjog OsfO{-cb'jf÷a];f/ hf]g_ pbok'/</dc:title>
  <dc:creator>dell</dc:creator>
  <cp:lastModifiedBy>Bhim Thapa</cp:lastModifiedBy>
  <cp:revision>937</cp:revision>
  <cp:lastPrinted>2023-09-10T07:08:44Z</cp:lastPrinted>
  <dcterms:created xsi:type="dcterms:W3CDTF">2006-08-16T00:00:00Z</dcterms:created>
  <dcterms:modified xsi:type="dcterms:W3CDTF">2024-01-02T07:44:20Z</dcterms:modified>
</cp:coreProperties>
</file>